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7" r:id="rId2"/>
    <p:sldId id="258" r:id="rId3"/>
    <p:sldId id="259" r:id="rId4"/>
    <p:sldId id="373" r:id="rId5"/>
    <p:sldId id="388" r:id="rId6"/>
    <p:sldId id="371" r:id="rId7"/>
    <p:sldId id="270" r:id="rId8"/>
    <p:sldId id="276" r:id="rId9"/>
    <p:sldId id="279" r:id="rId10"/>
    <p:sldId id="376" r:id="rId11"/>
    <p:sldId id="377" r:id="rId12"/>
    <p:sldId id="283" r:id="rId13"/>
    <p:sldId id="284" r:id="rId14"/>
    <p:sldId id="285" r:id="rId15"/>
    <p:sldId id="287" r:id="rId16"/>
    <p:sldId id="290" r:id="rId17"/>
    <p:sldId id="291" r:id="rId18"/>
    <p:sldId id="294" r:id="rId19"/>
    <p:sldId id="295" r:id="rId20"/>
    <p:sldId id="296" r:id="rId21"/>
    <p:sldId id="297" r:id="rId22"/>
    <p:sldId id="374" r:id="rId23"/>
    <p:sldId id="300" r:id="rId24"/>
    <p:sldId id="304" r:id="rId25"/>
    <p:sldId id="305" r:id="rId26"/>
    <p:sldId id="306" r:id="rId27"/>
    <p:sldId id="307" r:id="rId28"/>
    <p:sldId id="309" r:id="rId29"/>
    <p:sldId id="311" r:id="rId30"/>
    <p:sldId id="390" r:id="rId31"/>
    <p:sldId id="312" r:id="rId32"/>
    <p:sldId id="314" r:id="rId33"/>
    <p:sldId id="318" r:id="rId34"/>
    <p:sldId id="317" r:id="rId35"/>
    <p:sldId id="320" r:id="rId36"/>
    <p:sldId id="321" r:id="rId37"/>
    <p:sldId id="322" r:id="rId38"/>
    <p:sldId id="323" r:id="rId39"/>
    <p:sldId id="392" r:id="rId40"/>
    <p:sldId id="325" r:id="rId41"/>
    <p:sldId id="327" r:id="rId42"/>
    <p:sldId id="328" r:id="rId43"/>
    <p:sldId id="329" r:id="rId44"/>
    <p:sldId id="330" r:id="rId45"/>
    <p:sldId id="381" r:id="rId46"/>
    <p:sldId id="331" r:id="rId47"/>
    <p:sldId id="380" r:id="rId48"/>
    <p:sldId id="337" r:id="rId49"/>
    <p:sldId id="341" r:id="rId50"/>
    <p:sldId id="345" r:id="rId51"/>
    <p:sldId id="346" r:id="rId52"/>
    <p:sldId id="347" r:id="rId53"/>
    <p:sldId id="383" r:id="rId54"/>
    <p:sldId id="384" r:id="rId55"/>
    <p:sldId id="385" r:id="rId56"/>
    <p:sldId id="350" r:id="rId57"/>
    <p:sldId id="351" r:id="rId58"/>
    <p:sldId id="352" r:id="rId59"/>
    <p:sldId id="353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72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DB013-1A49-42BF-9020-851F23D8C9AB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890BA-5EC2-41FE-8B38-FCC62220F02F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890BA-5EC2-41FE-8B38-FCC62220F02F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975CBE-0A2C-4F9A-9338-2A09BE7DA71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8E852E-E834-4745-B947-7F9B4E64E461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E92FE07-5890-4BC3-BA88-A1FEA93FA706}" type="datetimeFigureOut">
              <a:rPr lang="en-CA" smtClean="0"/>
              <a:pPr/>
              <a:t>2021-03-11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84CD508-ACC3-47D2-947E-7D65A0A16A25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meyersgaz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cestry.com/" TargetMode="External"/><Relationship Id="rId2" Type="http://schemas.openxmlformats.org/officeDocument/2006/relationships/hyperlink" Target="https://familysearc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ndmypast.co.u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shsb.mb.ca/genealogi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gov.mb.ca/chc/archives/estate/estate_file_index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gov.mb.ca/chc/archives/hbca/biographical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ysearch.org/" TargetMode="External"/><Relationship Id="rId2" Type="http://schemas.openxmlformats.org/officeDocument/2006/relationships/hyperlink" Target="http://www.ancestr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ki.familysearch.org/en/Manitoba_Church_Record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www.findmypast.co.uk/home" TargetMode="External"/><Relationship Id="rId7" Type="http://schemas.openxmlformats.org/officeDocument/2006/relationships/hyperlink" Target="http://myheritagelibraryedition.com/research" TargetMode="External"/><Relationship Id="rId2" Type="http://schemas.openxmlformats.org/officeDocument/2006/relationships/hyperlink" Target="http://www.ancestr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ld3.com/" TargetMode="External"/><Relationship Id="rId5" Type="http://schemas.openxmlformats.org/officeDocument/2006/relationships/hyperlink" Target="http://www.thegenealogist.co.uk/" TargetMode="External"/><Relationship Id="rId4" Type="http://schemas.openxmlformats.org/officeDocument/2006/relationships/hyperlink" Target="http://www.findmypast.ie/" TargetMode="External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c-lac.gc.ca/eng/Pages/home.aspx" TargetMode="External"/><Relationship Id="rId2" Type="http://schemas.openxmlformats.org/officeDocument/2006/relationships/hyperlink" Target="http://www.gov.mb.ca/fippa/pdfs/fippa_appform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cestry.com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genealogy.nationalarchives.ie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nidirect.gov.uk/articles/family-and-local-history-records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feefhs.org/map/west-prussi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8" name="Rectangle 8"/>
          <p:cNvSpPr>
            <a:spLocks noGrp="1" noChangeArrowheads="1"/>
          </p:cNvSpPr>
          <p:nvPr>
            <p:ph idx="1"/>
          </p:nvPr>
        </p:nvSpPr>
        <p:spPr>
          <a:xfrm>
            <a:off x="684213" y="5157788"/>
            <a:ext cx="4965700" cy="76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000" smtClean="0"/>
              <a:t>Elizabeth</a:t>
            </a:r>
            <a:r>
              <a:rPr lang="en-US" smtClean="0"/>
              <a:t> </a:t>
            </a:r>
            <a:r>
              <a:rPr lang="en-US" sz="4000" smtClean="0"/>
              <a:t>Briggs</a:t>
            </a: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title"/>
          </p:nvPr>
        </p:nvSpPr>
        <p:spPr>
          <a:xfrm>
            <a:off x="683568" y="2714621"/>
            <a:ext cx="7776220" cy="20002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Introduction to Genealogy</a:t>
            </a:r>
            <a:r>
              <a:rPr lang="en-US" sz="4000" dirty="0"/>
              <a:t> Session 2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Genealogical Resources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58410" name="Rectangle 10"/>
          <p:cNvSpPr>
            <a:spLocks noChangeArrowheads="1"/>
          </p:cNvSpPr>
          <p:nvPr/>
        </p:nvSpPr>
        <p:spPr bwMode="auto">
          <a:xfrm>
            <a:off x="611188" y="1125538"/>
            <a:ext cx="63277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6000">
                <a:latin typeface="Comic Sans MS" pitchFamily="66" charset="0"/>
              </a:rPr>
              <a:t>Welcome to…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 build="p"/>
      <p:bldP spid="3584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3567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Search - Books</a:t>
            </a:r>
            <a:endParaRPr lang="en-C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b="12738"/>
          <a:stretch>
            <a:fillRect/>
          </a:stretch>
        </p:blipFill>
        <p:spPr bwMode="auto">
          <a:xfrm>
            <a:off x="251520" y="773295"/>
            <a:ext cx="7488832" cy="30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3861048"/>
            <a:ext cx="9105900" cy="285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CA" dirty="0" smtClean="0"/>
              <a:t>Home – Search –Wiki - Ireland</a:t>
            </a:r>
            <a:endParaRPr lang="en-C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744416" cy="215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62732"/>
            <a:ext cx="2880319" cy="369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052736"/>
            <a:ext cx="42481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212976"/>
            <a:ext cx="2520280" cy="348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933056"/>
            <a:ext cx="2736304" cy="167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https://familysearch.org/wiki/en/Belgium_Genealogy</a:t>
            </a:r>
            <a:endParaRPr lang="en-C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659436" cy="129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3" y="2852936"/>
            <a:ext cx="4483061" cy="397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340768"/>
            <a:ext cx="402262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4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Meyers </a:t>
            </a:r>
            <a:r>
              <a:rPr lang="en-CA" dirty="0" err="1" smtClean="0"/>
              <a:t>Gazeteer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800" dirty="0" smtClean="0">
                <a:hlinkClick r:id="rId2"/>
              </a:rPr>
              <a:t> Meyers Gazetteer - An online, searchable version with historical maps</a:t>
            </a:r>
            <a:endParaRPr lang="en-CA" sz="27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16832"/>
            <a:ext cx="586504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340768"/>
            <a:ext cx="4305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1004" y="1124744"/>
            <a:ext cx="298150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8640"/>
            <a:ext cx="9144000" cy="13681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Library &amp; Archives Canada</a:t>
            </a:r>
            <a:br>
              <a:rPr lang="en-US" sz="4000" dirty="0"/>
            </a:br>
            <a:r>
              <a:rPr lang="en-US" sz="3600" b="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 http://www.bac-lac.gc.ca/eng/Pages/home.aspx</a:t>
            </a:r>
            <a:endParaRPr lang="en-US" sz="3600" b="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131840" y="6021288"/>
            <a:ext cx="26642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90573"/>
            <a:ext cx="8640960" cy="523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987824" y="5877272"/>
            <a:ext cx="2880320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Databases on LAC</a:t>
            </a:r>
            <a:endParaRPr lang="en-C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02662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0688"/>
            <a:ext cx="3956620" cy="264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86" y="4869160"/>
            <a:ext cx="3997377" cy="160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356992"/>
            <a:ext cx="3796604" cy="338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Arrow 15"/>
          <p:cNvSpPr/>
          <p:nvPr/>
        </p:nvSpPr>
        <p:spPr>
          <a:xfrm>
            <a:off x="2627784" y="4149080"/>
            <a:ext cx="792088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Left Arrow 16"/>
          <p:cNvSpPr/>
          <p:nvPr/>
        </p:nvSpPr>
        <p:spPr>
          <a:xfrm>
            <a:off x="3275856" y="5661248"/>
            <a:ext cx="864096" cy="144016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ight Arrow 17"/>
          <p:cNvSpPr/>
          <p:nvPr/>
        </p:nvSpPr>
        <p:spPr>
          <a:xfrm>
            <a:off x="4211960" y="980728"/>
            <a:ext cx="792088" cy="144016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ight Arrow 18"/>
          <p:cNvSpPr/>
          <p:nvPr/>
        </p:nvSpPr>
        <p:spPr>
          <a:xfrm>
            <a:off x="4283968" y="1268760"/>
            <a:ext cx="720080" cy="14401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ight Arrow 19"/>
          <p:cNvSpPr/>
          <p:nvPr/>
        </p:nvSpPr>
        <p:spPr>
          <a:xfrm>
            <a:off x="4427984" y="2564904"/>
            <a:ext cx="648072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ight Arrow 20"/>
          <p:cNvSpPr/>
          <p:nvPr/>
        </p:nvSpPr>
        <p:spPr>
          <a:xfrm>
            <a:off x="4716016" y="4509120"/>
            <a:ext cx="576064" cy="14401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327650"/>
          </a:xfrm>
        </p:spPr>
        <p:txBody>
          <a:bodyPr/>
          <a:lstStyle/>
          <a:p>
            <a:r>
              <a:rPr lang="en-CA" sz="2400" smtClean="0"/>
              <a:t>Residence in Canada from 2-5 years</a:t>
            </a:r>
          </a:p>
          <a:p>
            <a:r>
              <a:rPr lang="en-CA" sz="2400" smtClean="0"/>
              <a:t>Records from 1854-1917 destroyed but indexes survive</a:t>
            </a:r>
          </a:p>
          <a:p>
            <a:pPr lvl="1"/>
            <a:r>
              <a:rPr lang="en-CA" sz="2200" smtClean="0"/>
              <a:t>Present &amp; former place of residence; </a:t>
            </a:r>
          </a:p>
          <a:p>
            <a:pPr lvl="1"/>
            <a:r>
              <a:rPr lang="en-CA" sz="2200" smtClean="0"/>
              <a:t>former nationality; </a:t>
            </a:r>
          </a:p>
          <a:p>
            <a:pPr lvl="1"/>
            <a:r>
              <a:rPr lang="en-CA" sz="2200" smtClean="0"/>
              <a:t>occupation; </a:t>
            </a:r>
          </a:p>
          <a:p>
            <a:pPr lvl="1"/>
            <a:r>
              <a:rPr lang="en-CA" sz="2200" smtClean="0"/>
              <a:t>date of certification; </a:t>
            </a:r>
          </a:p>
          <a:p>
            <a:pPr lvl="1"/>
            <a:r>
              <a:rPr lang="en-CA" sz="2200" smtClean="0"/>
              <a:t>name and location of court</a:t>
            </a:r>
          </a:p>
          <a:p>
            <a:r>
              <a:rPr lang="en-CA" sz="2400" smtClean="0"/>
              <a:t>After 1917</a:t>
            </a:r>
          </a:p>
          <a:p>
            <a:pPr lvl="1"/>
            <a:r>
              <a:rPr lang="en-CA" sz="1800" smtClean="0"/>
              <a:t>Surname Given Name </a:t>
            </a:r>
          </a:p>
          <a:p>
            <a:pPr lvl="1"/>
            <a:r>
              <a:rPr lang="en-CA" sz="1800" smtClean="0"/>
              <a:t>Date and place of Birth Entry into Canada </a:t>
            </a:r>
          </a:p>
          <a:p>
            <a:pPr lvl="1"/>
            <a:r>
              <a:rPr lang="en-CA" sz="1800" smtClean="0"/>
              <a:t>Names of spouses and children</a:t>
            </a:r>
          </a:p>
          <a:p>
            <a:r>
              <a:rPr lang="en-CA" sz="2200" smtClean="0"/>
              <a:t>Naturalization Database 1915-1951</a:t>
            </a:r>
          </a:p>
          <a:p>
            <a:pPr lvl="1">
              <a:buFont typeface="Verdana" pitchFamily="34" charset="0"/>
              <a:buNone/>
            </a:pPr>
            <a:endParaRPr lang="en-CA" sz="22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Immigration &amp; Citizenship</a:t>
            </a:r>
            <a:endParaRPr lang="en-C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9750" y="1557338"/>
            <a:ext cx="8305800" cy="47513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Citizenship and Immigration Canada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Public Rights Administration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10</a:t>
            </a:r>
            <a:r>
              <a:rPr lang="en-US" sz="2400" baseline="30000" smtClean="0"/>
              <a:t>th</a:t>
            </a:r>
            <a:r>
              <a:rPr lang="en-US" sz="2400" smtClean="0"/>
              <a:t> Floor, 360 Laurier Avenue West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Ottawa, ON  K1A 1L1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Application on an </a:t>
            </a:r>
            <a:r>
              <a:rPr lang="en-US" sz="2400" i="1" smtClean="0"/>
              <a:t>Access to Information Request Form. 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Cost $5.00 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Signed consent required from living individual or proof of death required, e.g. obituary, death certificate, gravestone photograph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Often found with Homestead Records</a:t>
            </a:r>
          </a:p>
        </p:txBody>
      </p:sp>
      <p:sp>
        <p:nvSpPr>
          <p:cNvPr id="1143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Naturalization </a:t>
            </a:r>
            <a:r>
              <a:rPr lang="en-US" dirty="0"/>
              <a:t>Records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38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Military </a:t>
            </a:r>
            <a:r>
              <a:rPr lang="en-US" dirty="0" smtClean="0"/>
              <a:t>Records - World </a:t>
            </a:r>
            <a:r>
              <a:rPr lang="en-US" dirty="0"/>
              <a:t>War 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10" y="1295400"/>
            <a:ext cx="8861040" cy="47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2987824" y="4941168"/>
            <a:ext cx="1440160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sz="2800" dirty="0" smtClean="0"/>
              <a:t>www.bac-lac.gc.ca/eng/discover/aboriginal-heritage/metis/Pages/metis-genealogy.aspx</a:t>
            </a:r>
            <a:endParaRPr lang="en-CA" sz="2800" dirty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8496300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981075"/>
            <a:ext cx="7631112" cy="5544269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Well Known On Line Databases e.g.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>
                <a:solidFill>
                  <a:srgbClr val="FF0000"/>
                </a:solidFill>
                <a:hlinkClick r:id="rId2"/>
              </a:rPr>
              <a:t>https://familysearch.org/</a:t>
            </a:r>
            <a:r>
              <a:rPr lang="en-US" sz="2400" dirty="0" smtClean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00B050"/>
                </a:solidFill>
              </a:rPr>
              <a:t>Free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>
                <a:solidFill>
                  <a:srgbClr val="FF0000"/>
                </a:solidFill>
                <a:hlinkClick r:id="rId3"/>
              </a:rPr>
              <a:t>www.ancestry.</a:t>
            </a:r>
            <a:r>
              <a:rPr lang="en-US" sz="2400" dirty="0" smtClean="0">
                <a:hlinkClick r:id="rId3"/>
              </a:rPr>
              <a:t>c</a:t>
            </a:r>
            <a:r>
              <a:rPr lang="en-US" sz="2400" dirty="0" smtClean="0">
                <a:solidFill>
                  <a:srgbClr val="FFC000"/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 		</a:t>
            </a:r>
            <a:r>
              <a:rPr lang="en-US" sz="2400" dirty="0" smtClean="0">
                <a:solidFill>
                  <a:srgbClr val="0070C0"/>
                </a:solidFill>
              </a:rPr>
              <a:t>$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>
                <a:solidFill>
                  <a:srgbClr val="FF0000"/>
                </a:solidFill>
                <a:hlinkClick r:id="rId4"/>
              </a:rPr>
              <a:t>www.findmypast.co.uk/</a:t>
            </a:r>
            <a:r>
              <a:rPr lang="en-US" sz="2400" dirty="0" smtClean="0">
                <a:solidFill>
                  <a:srgbClr val="FF0000"/>
                </a:solidFill>
              </a:rPr>
              <a:t> 	</a:t>
            </a:r>
            <a:r>
              <a:rPr lang="en-US" sz="2400" dirty="0" smtClean="0">
                <a:solidFill>
                  <a:srgbClr val="0070C0"/>
                </a:solidFill>
              </a:rPr>
              <a:t>$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www.myheritage.com</a:t>
            </a:r>
            <a:r>
              <a:rPr lang="en-US" sz="2400" dirty="0" smtClean="0">
                <a:solidFill>
                  <a:srgbClr val="0070C0"/>
                </a:solidFill>
              </a:rPr>
              <a:t>		</a:t>
            </a:r>
            <a:r>
              <a:rPr lang="en-US" dirty="0" smtClean="0">
                <a:solidFill>
                  <a:srgbClr val="0070C0"/>
                </a:solidFill>
              </a:rPr>
              <a:t>$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Library &amp; Archives Canada </a:t>
            </a:r>
            <a:endParaRPr lang="en-US" sz="2400" dirty="0" smtClean="0"/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Home Children, 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East European, 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Métis, 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Naturalization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Immigration………….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Archives Manitoba – Estate Records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Hudson’s Bay Company Archives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England, Wales, Scotland &amp; Ireland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Maps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Illness in Earlier Times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sz="2800" dirty="0" smtClean="0"/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sz="2800" dirty="0" smtClean="0"/>
          </a:p>
        </p:txBody>
      </p:sp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796213" cy="7921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Topics To Consider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>
          <a:xfrm>
            <a:off x="2517775" y="4005263"/>
            <a:ext cx="6626225" cy="2651125"/>
          </a:xfrm>
        </p:spPr>
      </p:pic>
      <p:pic>
        <p:nvPicPr>
          <p:cNvPr id="40963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>
          <a:xfrm>
            <a:off x="0" y="981075"/>
            <a:ext cx="3230563" cy="3671888"/>
          </a:xfrm>
        </p:spPr>
      </p:pic>
      <p:sp>
        <p:nvSpPr>
          <p:cNvPr id="913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60350"/>
            <a:ext cx="8435975" cy="8651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Métis Scrip Records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National </a:t>
            </a:r>
            <a:r>
              <a:rPr lang="en-US" dirty="0" smtClean="0"/>
              <a:t>Registration – 1940</a:t>
            </a:r>
            <a:br>
              <a:rPr lang="en-US" dirty="0" smtClean="0"/>
            </a:br>
            <a:r>
              <a:rPr lang="en-US" sz="2400" dirty="0" smtClean="0"/>
              <a:t>www5.statcan.gc.ca/olc-cel/olc.action?ObjId=93C0006&amp;ObjType=22&amp;lang=en&amp;limit=0</a:t>
            </a:r>
            <a:endParaRPr lang="en-US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38064"/>
            <a:ext cx="8266269" cy="50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6"/>
          <p:cNvSpPr/>
          <p:nvPr/>
        </p:nvSpPr>
        <p:spPr>
          <a:xfrm>
            <a:off x="1259632" y="6309320"/>
            <a:ext cx="720080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CA" dirty="0" smtClean="0"/>
              <a:t>Census Availability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/>
          <a:lstStyle/>
          <a:p>
            <a:r>
              <a:rPr lang="en-CA" dirty="0" smtClean="0"/>
              <a:t>Canada</a:t>
            </a:r>
          </a:p>
          <a:p>
            <a:pPr lvl="1"/>
            <a:r>
              <a:rPr lang="en-CA" dirty="0" smtClean="0"/>
              <a:t>Taken 1 June 1931</a:t>
            </a:r>
          </a:p>
          <a:p>
            <a:pPr lvl="1"/>
            <a:r>
              <a:rPr lang="en-CA" dirty="0" smtClean="0"/>
              <a:t>Available 2023 [92 years]</a:t>
            </a:r>
          </a:p>
          <a:p>
            <a:r>
              <a:rPr lang="en-CA" dirty="0" smtClean="0"/>
              <a:t>United States</a:t>
            </a:r>
          </a:p>
          <a:p>
            <a:pPr lvl="1"/>
            <a:r>
              <a:rPr lang="en-CA" dirty="0" smtClean="0"/>
              <a:t>Taken 1 June 1950</a:t>
            </a:r>
          </a:p>
          <a:p>
            <a:pPr lvl="1"/>
            <a:r>
              <a:rPr lang="en-CA" dirty="0" smtClean="0"/>
              <a:t>Available 2022 [72 years]</a:t>
            </a:r>
          </a:p>
          <a:p>
            <a:r>
              <a:rPr lang="en-CA" dirty="0" smtClean="0"/>
              <a:t>Britain</a:t>
            </a:r>
          </a:p>
          <a:p>
            <a:pPr lvl="1"/>
            <a:r>
              <a:rPr lang="en-CA" dirty="0" smtClean="0"/>
              <a:t>Taken 19 June 1921</a:t>
            </a:r>
          </a:p>
          <a:p>
            <a:pPr lvl="1"/>
            <a:r>
              <a:rPr lang="en-CA" dirty="0" smtClean="0"/>
              <a:t>Available 2 January 2022 [100 years]</a:t>
            </a:r>
          </a:p>
          <a:p>
            <a:pPr lvl="1"/>
            <a:r>
              <a:rPr lang="en-CA" dirty="0" smtClean="0"/>
              <a:t>No census for 1931, destroyed by fire</a:t>
            </a:r>
          </a:p>
          <a:p>
            <a:pPr lvl="1"/>
            <a:r>
              <a:rPr lang="en-CA" dirty="0" smtClean="0"/>
              <a:t>No census for 1941 due to the war, substitute with the National Registry of September 1939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Automated Genealogy - Free</a:t>
            </a:r>
            <a:br>
              <a:rPr lang="en-CA" dirty="0" smtClean="0"/>
            </a:br>
            <a:r>
              <a:rPr lang="en-CA" dirty="0" smtClean="0"/>
              <a:t>http://automatedgenealogy.com/</a:t>
            </a:r>
            <a:endParaRPr lang="en-C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556792"/>
            <a:ext cx="856603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14313" y="1341438"/>
            <a:ext cx="8323262" cy="4873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smtClean="0"/>
              <a:t>Contact  </a:t>
            </a:r>
            <a:r>
              <a:rPr lang="en-US" sz="2600" dirty="0" err="1" smtClean="0"/>
              <a:t>Société</a:t>
            </a:r>
            <a:r>
              <a:rPr lang="en-US" sz="2600" dirty="0" smtClean="0"/>
              <a:t> </a:t>
            </a:r>
            <a:r>
              <a:rPr lang="en-US" sz="2600" dirty="0" err="1" smtClean="0"/>
              <a:t>historique</a:t>
            </a:r>
            <a:r>
              <a:rPr lang="en-US" sz="2600" dirty="0" smtClean="0"/>
              <a:t> de Saint-Boniface 340 </a:t>
            </a:r>
            <a:r>
              <a:rPr lang="en-US" sz="2600" dirty="0" err="1" smtClean="0"/>
              <a:t>Provencher</a:t>
            </a:r>
            <a:r>
              <a:rPr lang="en-US" sz="2600" dirty="0" smtClean="0"/>
              <a:t> Blvd </a:t>
            </a:r>
          </a:p>
          <a:p>
            <a:pPr lvl="1">
              <a:lnSpc>
                <a:spcPct val="80000"/>
              </a:lnSpc>
            </a:pPr>
            <a:r>
              <a:rPr lang="en-US" sz="2600" dirty="0" err="1" smtClean="0"/>
              <a:t>tele</a:t>
            </a:r>
            <a:r>
              <a:rPr lang="en-US" sz="2600" dirty="0" smtClean="0"/>
              <a:t>: 233-4888</a:t>
            </a:r>
          </a:p>
          <a:p>
            <a:pPr lvl="1">
              <a:lnSpc>
                <a:spcPct val="80000"/>
              </a:lnSpc>
            </a:pPr>
            <a:r>
              <a:rPr lang="en-US" b="1" dirty="0" smtClean="0">
                <a:hlinkClick r:id="rId2"/>
              </a:rPr>
              <a:t>http://shsb.mb.ca/genealogie</a:t>
            </a:r>
            <a:endParaRPr lang="en-US" b="1" dirty="0" smtClean="0"/>
          </a:p>
          <a:p>
            <a:pPr lvl="1">
              <a:lnSpc>
                <a:spcPct val="80000"/>
              </a:lnSpc>
            </a:pPr>
            <a:r>
              <a:rPr lang="en-US" sz="2200" dirty="0" smtClean="0"/>
              <a:t>Métis ancestry traces individuals direct ancestors prior to 1870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Try National Archives of Canada 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French Canadian Archives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Indexes – </a:t>
            </a:r>
            <a:r>
              <a:rPr lang="en-US" sz="2600" dirty="0" err="1" smtClean="0"/>
              <a:t>Loiselle</a:t>
            </a:r>
            <a:r>
              <a:rPr lang="en-US" sz="2600" dirty="0" smtClean="0"/>
              <a:t>, </a:t>
            </a:r>
            <a:r>
              <a:rPr lang="en-US" sz="2600" dirty="0" err="1" smtClean="0"/>
              <a:t>Tanguay</a:t>
            </a:r>
            <a:r>
              <a:rPr lang="en-US" sz="2600" dirty="0" smtClean="0"/>
              <a:t>, </a:t>
            </a:r>
            <a:r>
              <a:rPr lang="en-US" sz="2600" dirty="0" err="1" smtClean="0"/>
              <a:t>Rivest</a:t>
            </a:r>
            <a:r>
              <a:rPr lang="en-US" sz="2600" dirty="0" smtClean="0"/>
              <a:t> and </a:t>
            </a:r>
            <a:r>
              <a:rPr lang="en-US" sz="2600" dirty="0" err="1" smtClean="0"/>
              <a:t>Drouin</a:t>
            </a:r>
            <a:r>
              <a:rPr lang="en-US" sz="26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copies of parish registers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newspapers – early 19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century Quebec….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census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correspondence…………</a:t>
            </a:r>
          </a:p>
          <a:p>
            <a:pPr lvl="2">
              <a:lnSpc>
                <a:spcPct val="80000"/>
              </a:lnSpc>
              <a:buFont typeface="Wingdings" pitchFamily="2" charset="2"/>
              <a:buNone/>
            </a:pPr>
            <a:endParaRPr lang="en-US" sz="2600" dirty="0" smtClean="0"/>
          </a:p>
        </p:txBody>
      </p:sp>
      <p:sp>
        <p:nvSpPr>
          <p:cNvPr id="929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290513"/>
            <a:ext cx="8820472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French and Métis Genealogy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72560" cy="7920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http://shsb.mb.ca/genealogie</a:t>
            </a:r>
            <a:endParaRPr lang="en-C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550861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785" y="4365104"/>
            <a:ext cx="6915695" cy="227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Check out the Local Genealogical Society</a:t>
            </a:r>
            <a:br>
              <a:rPr lang="en-US" sz="2800" dirty="0"/>
            </a:br>
            <a:r>
              <a:rPr lang="en-US" sz="3600" dirty="0" smtClean="0">
                <a:solidFill>
                  <a:srgbClr val="00FF00"/>
                </a:solidFill>
              </a:rPr>
              <a:t>www.ogs.on.ca</a:t>
            </a:r>
            <a:r>
              <a:rPr lang="en-US" sz="3600" dirty="0">
                <a:solidFill>
                  <a:srgbClr val="00FF00"/>
                </a:solidFill>
              </a:rPr>
              <a:t>/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057" y="1268760"/>
            <a:ext cx="611560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16" y="5013176"/>
            <a:ext cx="8856984" cy="144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>
                <a:solidFill>
                  <a:schemeClr val="tx1"/>
                </a:solidFill>
              </a:rPr>
              <a:t>www.uelac.org/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033" y="1196752"/>
            <a:ext cx="890746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25538"/>
            <a:ext cx="8450262" cy="5327650"/>
          </a:xfrm>
        </p:spPr>
        <p:txBody>
          <a:bodyPr/>
          <a:lstStyle/>
          <a:p>
            <a:r>
              <a:rPr lang="en-US" sz="2800" b="1" smtClean="0"/>
              <a:t>Census records</a:t>
            </a:r>
          </a:p>
          <a:p>
            <a:pPr lvl="1"/>
            <a:r>
              <a:rPr lang="en-US" sz="2400" b="1" smtClean="0"/>
              <a:t>From 1831-1906</a:t>
            </a:r>
          </a:p>
          <a:p>
            <a:r>
              <a:rPr lang="en-US" sz="2800" b="1" smtClean="0"/>
              <a:t>Court Records </a:t>
            </a:r>
          </a:p>
          <a:p>
            <a:pPr lvl="1"/>
            <a:r>
              <a:rPr lang="en-US" sz="2400" b="1" smtClean="0"/>
              <a:t>Wills </a:t>
            </a:r>
          </a:p>
          <a:p>
            <a:pPr lvl="2"/>
            <a:r>
              <a:rPr lang="en-US" sz="2000" b="1" smtClean="0"/>
              <a:t>Winnipeg Index on website</a:t>
            </a:r>
          </a:p>
          <a:p>
            <a:pPr lvl="1"/>
            <a:r>
              <a:rPr lang="en-US" sz="2400" b="1" smtClean="0"/>
              <a:t>Divorce Records</a:t>
            </a:r>
          </a:p>
          <a:p>
            <a:r>
              <a:rPr lang="en-US" sz="2800" b="1" smtClean="0"/>
              <a:t>Land Records</a:t>
            </a:r>
          </a:p>
          <a:p>
            <a:r>
              <a:rPr lang="en-US" sz="2800" b="1" smtClean="0"/>
              <a:t>Immigration</a:t>
            </a:r>
          </a:p>
          <a:p>
            <a:pPr lvl="1"/>
            <a:r>
              <a:rPr lang="en-US" sz="2400" b="1" smtClean="0"/>
              <a:t>Ships’ Passenger Lists 1865-1919</a:t>
            </a:r>
            <a:endParaRPr lang="en-US" b="1" smtClean="0"/>
          </a:p>
          <a:p>
            <a:r>
              <a:rPr lang="en-US" sz="2800" b="1" smtClean="0"/>
              <a:t>School Records –Half Yearly Attendance Records 1915-1980……</a:t>
            </a:r>
            <a:endParaRPr lang="en-US" b="1" smtClean="0"/>
          </a:p>
        </p:txBody>
      </p:sp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19075"/>
            <a:ext cx="8637588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Archives Manitoba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0100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Winnipeg Estate Index – 1870-1984</a:t>
            </a:r>
            <a:br>
              <a:rPr lang="en-CA" dirty="0" smtClean="0"/>
            </a:br>
            <a:r>
              <a:rPr lang="en-CA" sz="2800" dirty="0" smtClean="0">
                <a:hlinkClick r:id="rId2"/>
              </a:rPr>
              <a:t>Manitoba Estate File Index | Manitoba Estate Files | Archives of Manitoba (gov.mb.ca)</a:t>
            </a:r>
            <a:endParaRPr lang="en-CA" sz="31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799288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539552" y="5013176"/>
            <a:ext cx="576064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92211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Explore this Site - Free</a:t>
            </a:r>
            <a:br>
              <a:rPr lang="en-CA" dirty="0" smtClean="0"/>
            </a:br>
            <a:r>
              <a:rPr lang="en-CA" dirty="0" smtClean="0"/>
              <a:t>https://familysearch.org/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8928992" cy="30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1543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583"/>
          <a:stretch>
            <a:fillRect/>
          </a:stretch>
        </p:blipFill>
        <p:spPr bwMode="auto">
          <a:xfrm>
            <a:off x="2483768" y="3834808"/>
            <a:ext cx="1512168" cy="302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1331640" y="1412776"/>
            <a:ext cx="28803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Down Arrow 19"/>
          <p:cNvSpPr/>
          <p:nvPr/>
        </p:nvSpPr>
        <p:spPr>
          <a:xfrm>
            <a:off x="7524328" y="908720"/>
            <a:ext cx="216024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959410"/>
            <a:ext cx="3070101" cy="469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5940152" y="5949280"/>
            <a:ext cx="1008112" cy="28803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ounded Rectangle 18"/>
          <p:cNvSpPr/>
          <p:nvPr/>
        </p:nvSpPr>
        <p:spPr>
          <a:xfrm>
            <a:off x="5940152" y="6309320"/>
            <a:ext cx="1008112" cy="288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Court </a:t>
            </a:r>
            <a:r>
              <a:rPr lang="en-CA" dirty="0" smtClean="0"/>
              <a:t>Registry System</a:t>
            </a:r>
            <a:br>
              <a:rPr lang="en-CA" dirty="0" smtClean="0"/>
            </a:br>
            <a:r>
              <a:rPr lang="en-CA" sz="2700" dirty="0" smtClean="0"/>
              <a:t>https://web43.gov.mb.ca/Registry/NameSearch</a:t>
            </a:r>
            <a:endParaRPr lang="en-CA" sz="27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b="27536"/>
          <a:stretch>
            <a:fillRect/>
          </a:stretch>
        </p:blipFill>
        <p:spPr bwMode="auto">
          <a:xfrm>
            <a:off x="0" y="1268760"/>
            <a:ext cx="8113202" cy="3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698709"/>
            <a:ext cx="6228184" cy="208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328613" y="1484313"/>
            <a:ext cx="8208962" cy="5040312"/>
          </a:xfrm>
        </p:spPr>
        <p:txBody>
          <a:bodyPr>
            <a:normAutofit lnSpcReduction="10000"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err="1" smtClean="0"/>
              <a:t>Biogs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9900"/>
                </a:solidFill>
              </a:rPr>
              <a:t>on-line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Census indexes, 1827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Land Records under Lord Selkirk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Wills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Post Journals </a:t>
            </a:r>
            <a:r>
              <a:rPr lang="en-US" sz="2800" b="1" dirty="0" smtClean="0">
                <a:solidFill>
                  <a:srgbClr val="FF9900"/>
                </a:solidFill>
              </a:rPr>
              <a:t>some information on-line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Servants’ Contracts </a:t>
            </a:r>
          </a:p>
          <a:p>
            <a:pPr marL="621792" lvl="1" fontAlgn="auto">
              <a:lnSpc>
                <a:spcPct val="8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b="1" dirty="0" smtClean="0">
                <a:solidFill>
                  <a:srgbClr val="FF9900"/>
                </a:solidFill>
              </a:rPr>
              <a:t>1776-1926, 10,000 on a database at:</a:t>
            </a:r>
          </a:p>
          <a:p>
            <a:pPr marL="859536" lvl="2" fontAlgn="auto">
              <a:lnSpc>
                <a:spcPct val="80000"/>
              </a:lnSpc>
              <a:spcAft>
                <a:spcPts val="0"/>
              </a:spcAft>
              <a:buFont typeface="Wingdings 2"/>
              <a:buChar char=""/>
              <a:defRPr/>
            </a:pPr>
            <a:r>
              <a:rPr lang="en-US" sz="2200" b="1" dirty="0" smtClean="0">
                <a:solidFill>
                  <a:srgbClr val="FF9900"/>
                </a:solidFill>
              </a:rPr>
              <a:t>HBC Archives</a:t>
            </a:r>
          </a:p>
          <a:p>
            <a:pPr marL="859536" lvl="2" fontAlgn="auto">
              <a:lnSpc>
                <a:spcPct val="80000"/>
              </a:lnSpc>
              <a:spcAft>
                <a:spcPts val="0"/>
              </a:spcAft>
              <a:buFont typeface="Wingdings 2"/>
              <a:buChar char=""/>
              <a:defRPr/>
            </a:pPr>
            <a:r>
              <a:rPr lang="en-US" sz="2200" b="1" dirty="0" smtClean="0">
                <a:solidFill>
                  <a:srgbClr val="FF9900"/>
                </a:solidFill>
              </a:rPr>
              <a:t>MGS Resource Centre</a:t>
            </a:r>
          </a:p>
          <a:p>
            <a:pPr marL="621792" lvl="1" fontAlgn="auto">
              <a:lnSpc>
                <a:spcPct val="8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Employee application forms</a:t>
            </a:r>
            <a:endParaRPr lang="en-US" sz="2400" dirty="0" smtClean="0">
              <a:solidFill>
                <a:srgbClr val="FF9900"/>
              </a:solidFill>
            </a:endParaRP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Shareholders papers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Copies of Parish Registers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Private Papers 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/>
              <a:t>Many more………….</a:t>
            </a:r>
          </a:p>
        </p:txBody>
      </p:sp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90513"/>
            <a:ext cx="8637588" cy="762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Hudson’s Bay Company </a:t>
            </a:r>
            <a:r>
              <a:rPr lang="en-US" dirty="0" smtClean="0"/>
              <a:t>Archives</a:t>
            </a:r>
            <a:br>
              <a:rPr lang="en-US" dirty="0" smtClean="0"/>
            </a:br>
            <a:r>
              <a:rPr lang="en-US" sz="3100" dirty="0" smtClean="0"/>
              <a:t>www.gov.mb.ca/chc/archives/hbca/index.html</a:t>
            </a:r>
            <a:endParaRPr lang="en-US" sz="3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>
                <a:hlinkClick r:id="rId2"/>
              </a:rPr>
              <a:t/>
            </a:r>
            <a:br>
              <a:rPr lang="en-CA" dirty="0" smtClean="0">
                <a:hlinkClick r:id="rId2"/>
              </a:rPr>
            </a:br>
            <a:r>
              <a:rPr lang="en-CA" dirty="0" smtClean="0">
                <a:hlinkClick r:id="rId2"/>
              </a:rPr>
              <a:t>www.gov.mb.ca/chc/archives/hbca/biographical/index.html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98926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780928"/>
            <a:ext cx="6120680" cy="400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www.mbgenealogy.com/</a:t>
            </a:r>
            <a:endParaRPr lang="en-CA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90396"/>
            <a:ext cx="8424936" cy="585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268413"/>
            <a:ext cx="8345488" cy="5400675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Cemetery Indexes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Newspaper Indexes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Census Indexes, 1827-1911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Census Indexes on line for USA, Canada some UK</a:t>
            </a:r>
          </a:p>
          <a:p>
            <a:pPr marL="621792" lvl="1" fontAlgn="auto">
              <a:lnSpc>
                <a:spcPct val="8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700" dirty="0" smtClean="0">
                <a:hlinkClick r:id="rId2"/>
              </a:rPr>
              <a:t>www.ancestry.com</a:t>
            </a:r>
            <a:r>
              <a:rPr lang="en-US" sz="2700" dirty="0" smtClean="0"/>
              <a:t>	</a:t>
            </a:r>
            <a:r>
              <a:rPr lang="en-US" sz="2700" b="1" dirty="0" smtClean="0"/>
              <a:t>	</a:t>
            </a:r>
            <a:endParaRPr lang="en-US" sz="2700" b="1" dirty="0" smtClean="0">
              <a:solidFill>
                <a:srgbClr val="FF0000"/>
              </a:solidFill>
            </a:endParaRPr>
          </a:p>
          <a:p>
            <a:pPr marL="621792" lvl="1" fontAlgn="auto">
              <a:lnSpc>
                <a:spcPct val="8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700" dirty="0" smtClean="0">
                <a:hlinkClick r:id="rId3"/>
              </a:rPr>
              <a:t>https://familysearch.org/</a:t>
            </a:r>
            <a:r>
              <a:rPr lang="en-US" sz="2700" dirty="0" smtClean="0"/>
              <a:t>    </a:t>
            </a:r>
            <a:r>
              <a:rPr lang="en-US" sz="2700" b="1" dirty="0" smtClean="0">
                <a:solidFill>
                  <a:srgbClr val="FF0000"/>
                </a:solidFill>
              </a:rPr>
              <a:t>Free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Church Indexes </a:t>
            </a:r>
            <a:r>
              <a:rPr lang="en-US" sz="2200" dirty="0" smtClean="0">
                <a:hlinkClick r:id="rId4"/>
              </a:rPr>
              <a:t>https://wiki.familysearch.org/en/Manitoba_Church_Records</a:t>
            </a:r>
            <a:endParaRPr lang="en-US" sz="2200" dirty="0" smtClean="0"/>
          </a:p>
          <a:p>
            <a:pPr marL="621792" lvl="1" fontAlgn="auto">
              <a:lnSpc>
                <a:spcPct val="8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United Church Records, 515 Portage Ave. Winnipeg Tele: 783.0708</a:t>
            </a:r>
          </a:p>
          <a:p>
            <a:pPr marL="621792" lvl="1" fontAlgn="auto">
              <a:lnSpc>
                <a:spcPct val="8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Anglican Church Records, 935 Nesbitt Bay, Winnipeg Tele: 992-4200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Aboriginal Records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Canadian &amp; International Journals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International fiche and CD’s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Seminars &amp; monthly branch meetings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Many more………………….</a:t>
            </a:r>
          </a:p>
        </p:txBody>
      </p:sp>
      <p:sp>
        <p:nvSpPr>
          <p:cNvPr id="114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385175" cy="7921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Manitoba Genealogical </a:t>
            </a:r>
            <a:r>
              <a:rPr lang="en-US" sz="3600" dirty="0" smtClean="0"/>
              <a:t>Society</a:t>
            </a:r>
            <a:br>
              <a:rPr lang="en-US" sz="3600" dirty="0" smtClean="0"/>
            </a:br>
            <a:r>
              <a:rPr lang="en-US" sz="3600" dirty="0" smtClean="0"/>
              <a:t>www.mbgenealogy.com/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4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4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48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48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48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4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48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48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48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48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48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48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48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48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489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Henderson’s Directory</a:t>
            </a:r>
            <a:endParaRPr lang="en-CA" dirty="0"/>
          </a:p>
        </p:txBody>
      </p:sp>
      <p:pic>
        <p:nvPicPr>
          <p:cNvPr id="62467" name="Content Placeholder 6" descr="Henderson 1892 00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>
          <a:xfrm>
            <a:off x="500063" y="1214438"/>
            <a:ext cx="3714750" cy="5391150"/>
          </a:xfrm>
          <a:ln>
            <a:prstDash val="solid"/>
          </a:ln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29125" y="1773238"/>
            <a:ext cx="4500563" cy="3870325"/>
          </a:xfrm>
        </p:spPr>
        <p:txBody>
          <a:bodyPr>
            <a:normAutofit fontScale="925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sz="2000" dirty="0" smtClean="0"/>
              <a:t>Date to early twenty-first century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sz="2000" dirty="0" smtClean="0"/>
              <a:t>Up to 1908 included Manitoba and Assiniboine Territories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sz="2000" dirty="0" smtClean="0"/>
              <a:t>After 1908 Winnipeg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sz="2000" dirty="0" smtClean="0"/>
              <a:t>Some locations include</a:t>
            </a:r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CA" sz="1800" dirty="0" smtClean="0"/>
              <a:t>Legislative Library</a:t>
            </a:r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CA" sz="1800" dirty="0" smtClean="0"/>
              <a:t>Millennium Library</a:t>
            </a:r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CA" sz="1800" dirty="0" smtClean="0"/>
              <a:t>Local Studies Room</a:t>
            </a:r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CA" sz="1800" dirty="0" smtClean="0"/>
              <a:t>Manitoba Genealogical Society Research Centre – St James</a:t>
            </a:r>
          </a:p>
          <a:p>
            <a:pPr marL="365760" indent="-256032" algn="ctr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en-CA" dirty="0" smtClean="0">
              <a:solidFill>
                <a:schemeClr val="bg2">
                  <a:lumMod val="50000"/>
                </a:schemeClr>
              </a:solidFill>
              <a:latin typeface="Blackadder ITC" pitchFamily="82" charset="0"/>
            </a:endParaRPr>
          </a:p>
          <a:p>
            <a:pPr marL="365760" indent="-256032" algn="ctr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CA" dirty="0" smtClean="0">
                <a:solidFill>
                  <a:schemeClr val="bg2">
                    <a:lumMod val="50000"/>
                  </a:schemeClr>
                </a:solidFill>
                <a:latin typeface="Blackadder ITC" pitchFamily="82" charset="0"/>
              </a:rPr>
              <a:t>Not all sites have a complete set of Directories</a:t>
            </a:r>
          </a:p>
          <a:p>
            <a:pPr marL="365760" indent="-256032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en-CA" dirty="0" smtClean="0"/>
          </a:p>
          <a:p>
            <a:pPr marL="365760" indent="-256032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en-CA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096344"/>
          </a:xfrm>
        </p:spPr>
        <p:txBody>
          <a:bodyPr>
            <a:normAutofit fontScale="92500" lnSpcReduction="2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en-CA" dirty="0" smtClean="0"/>
              <a:t>Databases include: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dirty="0" smtClean="0">
                <a:hlinkClick r:id="rId2"/>
              </a:rPr>
              <a:t>www.ancestry.com</a:t>
            </a:r>
            <a:r>
              <a:rPr lang="en-CA" dirty="0" smtClean="0"/>
              <a:t>		[World wide database]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dirty="0" smtClean="0">
                <a:hlinkClick r:id="rId3"/>
              </a:rPr>
              <a:t>www.findmypast.co.uk/home</a:t>
            </a:r>
            <a:r>
              <a:rPr lang="en-CA" dirty="0" smtClean="0"/>
              <a:t>[British, Migration]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dirty="0" smtClean="0">
                <a:hlinkClick r:id="rId4"/>
              </a:rPr>
              <a:t>www.findmypast.ie/</a:t>
            </a:r>
            <a:r>
              <a:rPr lang="en-CA" dirty="0" smtClean="0"/>
              <a:t>			 [Ireland]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dirty="0" smtClean="0">
                <a:hlinkClick r:id="rId5"/>
              </a:rPr>
              <a:t>www.thegenealogist.co.uk/</a:t>
            </a:r>
            <a:r>
              <a:rPr lang="en-CA" dirty="0" smtClean="0"/>
              <a:t>	  [British]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dirty="0" smtClean="0">
                <a:hlinkClick r:id="rId6"/>
              </a:rPr>
              <a:t>www.fold3.com/</a:t>
            </a:r>
            <a:r>
              <a:rPr lang="en-CA" dirty="0" smtClean="0"/>
              <a:t>		 [American military]</a:t>
            </a:r>
          </a:p>
          <a:p>
            <a:pPr>
              <a:defRPr/>
            </a:pPr>
            <a:r>
              <a:rPr lang="en-CA" u="sng" dirty="0" smtClean="0">
                <a:hlinkClick r:id="rId7"/>
              </a:rPr>
              <a:t>http://myheritagelibraryedition.com/research </a:t>
            </a:r>
            <a:r>
              <a:rPr lang="en-CA" dirty="0" smtClean="0"/>
              <a:t>	 					[My Heritage]</a:t>
            </a:r>
          </a:p>
        </p:txBody>
      </p:sp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74638"/>
            <a:ext cx="8291264" cy="49006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LDS Library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4756" name="Picture 1"/>
          <p:cNvPicPr>
            <a:picLocks noChangeAspect="1" noChangeArrowheads="1"/>
          </p:cNvPicPr>
          <p:nvPr/>
        </p:nvPicPr>
        <p:blipFill>
          <a:blip r:embed="rId8" cstate="print"/>
          <a:srcRect b="41936"/>
          <a:stretch>
            <a:fillRect/>
          </a:stretch>
        </p:blipFill>
        <p:spPr bwMode="auto">
          <a:xfrm>
            <a:off x="395288" y="908050"/>
            <a:ext cx="606901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Rectangle 8"/>
          <p:cNvSpPr>
            <a:spLocks noChangeArrowheads="1"/>
          </p:cNvSpPr>
          <p:nvPr/>
        </p:nvSpPr>
        <p:spPr bwMode="auto">
          <a:xfrm>
            <a:off x="611188" y="2564904"/>
            <a:ext cx="43928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000" b="1" dirty="0">
                <a:solidFill>
                  <a:srgbClr val="252525"/>
                </a:solidFill>
              </a:rPr>
              <a:t>Winter hours</a:t>
            </a:r>
            <a:r>
              <a:rPr lang="en-US" sz="1000" dirty="0">
                <a:solidFill>
                  <a:srgbClr val="252525"/>
                </a:solidFill>
              </a:rPr>
              <a:t>:</a:t>
            </a:r>
          </a:p>
          <a:p>
            <a:pPr lvl="3" indent="-1371600" eaLnBrk="0" hangingPunct="0">
              <a:buFontTx/>
              <a:buChar char="•"/>
            </a:pPr>
            <a:r>
              <a:rPr lang="en-US" sz="1000" b="1" dirty="0">
                <a:solidFill>
                  <a:srgbClr val="252525"/>
                </a:solidFill>
              </a:rPr>
              <a:t>Mon.  </a:t>
            </a:r>
            <a:r>
              <a:rPr lang="en-US" sz="1000" b="1" dirty="0" smtClean="0">
                <a:solidFill>
                  <a:srgbClr val="252525"/>
                </a:solidFill>
              </a:rPr>
              <a:t>1</a:t>
            </a:r>
            <a:r>
              <a:rPr lang="en-US" sz="1000" dirty="0" smtClean="0">
                <a:solidFill>
                  <a:srgbClr val="252525"/>
                </a:solidFill>
              </a:rPr>
              <a:t>0 </a:t>
            </a:r>
            <a:r>
              <a:rPr lang="en-US" sz="1000" dirty="0">
                <a:solidFill>
                  <a:srgbClr val="252525"/>
                </a:solidFill>
              </a:rPr>
              <a:t>am - 4 </a:t>
            </a:r>
            <a:r>
              <a:rPr lang="en-US" sz="1000" dirty="0" smtClean="0">
                <a:solidFill>
                  <a:srgbClr val="252525"/>
                </a:solidFill>
              </a:rPr>
              <a:t>pm  </a:t>
            </a:r>
            <a:r>
              <a:rPr lang="en-US" sz="1000" b="1" dirty="0" smtClean="0">
                <a:solidFill>
                  <a:srgbClr val="252525"/>
                </a:solidFill>
              </a:rPr>
              <a:t>Wed</a:t>
            </a:r>
            <a:r>
              <a:rPr lang="en-US" sz="1000" dirty="0" smtClean="0">
                <a:solidFill>
                  <a:srgbClr val="252525"/>
                </a:solidFill>
              </a:rPr>
              <a:t> </a:t>
            </a:r>
            <a:r>
              <a:rPr lang="en-US" sz="1000" b="1" dirty="0" smtClean="0">
                <a:solidFill>
                  <a:srgbClr val="252525"/>
                </a:solidFill>
              </a:rPr>
              <a:t>1</a:t>
            </a:r>
            <a:r>
              <a:rPr lang="en-US" sz="1000" dirty="0" smtClean="0">
                <a:solidFill>
                  <a:srgbClr val="252525"/>
                </a:solidFill>
              </a:rPr>
              <a:t>0 am - 3 pm </a:t>
            </a:r>
            <a:endParaRPr lang="en-US" sz="1000" dirty="0">
              <a:solidFill>
                <a:srgbClr val="252525"/>
              </a:solidFill>
            </a:endParaRPr>
          </a:p>
          <a:p>
            <a:pPr lvl="3" indent="-1371600" eaLnBrk="0" hangingPunct="0">
              <a:buFontTx/>
              <a:buChar char="•"/>
            </a:pPr>
            <a:r>
              <a:rPr lang="en-US" sz="1000" b="1" dirty="0">
                <a:solidFill>
                  <a:srgbClr val="252525"/>
                </a:solidFill>
              </a:rPr>
              <a:t>Tues. and Thurs. </a:t>
            </a:r>
            <a:r>
              <a:rPr lang="en-US" sz="1000" dirty="0">
                <a:solidFill>
                  <a:srgbClr val="252525"/>
                </a:solidFill>
              </a:rPr>
              <a:t>6:30 pm - 9:30 pm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132856"/>
            <a:ext cx="34099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643063"/>
            <a:ext cx="8643937" cy="4000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Contact East European Genealogical Society (Winnipeg) – </a:t>
            </a:r>
            <a:r>
              <a:rPr lang="en-US" dirty="0" err="1" smtClean="0"/>
              <a:t>tele</a:t>
            </a:r>
            <a:r>
              <a:rPr lang="en-US" dirty="0" smtClean="0"/>
              <a:t>: 989-3292;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Email </a:t>
            </a:r>
            <a:r>
              <a:rPr lang="en-CA" b="1" dirty="0" smtClean="0">
                <a:solidFill>
                  <a:srgbClr val="C00000"/>
                </a:solidFill>
              </a:rPr>
              <a:t>www.eegsociety.org/Home.aspx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Try the www for the: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name;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census;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area in North America where they lived;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country of origin;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Contact the Genealogical Society for the area where your ancestors lived.</a:t>
            </a:r>
          </a:p>
        </p:txBody>
      </p:sp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East European Genealogy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2713"/>
            <a:ext cx="91440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East European Genealogical </a:t>
            </a:r>
            <a:r>
              <a:rPr lang="en-US" sz="4000" dirty="0" smtClean="0"/>
              <a:t>Society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www.eegsociety.org/Home.aspx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86011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04" y="1412776"/>
            <a:ext cx="8784976" cy="5112568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Department of Families holds Old Age Security records for Manitoba. Anyone wishing to request these records should fill out </a:t>
            </a:r>
            <a:r>
              <a:rPr lang="en-CA" dirty="0" smtClean="0"/>
              <a:t>an application </a:t>
            </a:r>
            <a:r>
              <a:rPr lang="en-CA" dirty="0" smtClean="0">
                <a:hlinkClick r:id="rId2"/>
              </a:rPr>
              <a:t>www.gov.mb.ca/fippa/pdfs/fippa_appform.pdf</a:t>
            </a:r>
            <a:r>
              <a:rPr lang="en-CA" dirty="0" smtClean="0"/>
              <a:t> and send it to my attention either by mail, or via fax at:</a:t>
            </a:r>
          </a:p>
          <a:p>
            <a:pPr lvl="1"/>
            <a:r>
              <a:rPr lang="en-CA" dirty="0" smtClean="0"/>
              <a:t>Sharon Field</a:t>
            </a:r>
          </a:p>
          <a:p>
            <a:pPr lvl="1"/>
            <a:r>
              <a:rPr lang="en-CA" dirty="0" smtClean="0"/>
              <a:t>Access and Privacy Coordinator</a:t>
            </a:r>
          </a:p>
          <a:p>
            <a:pPr lvl="1"/>
            <a:r>
              <a:rPr lang="en-CA" dirty="0" smtClean="0"/>
              <a:t>Department of Families</a:t>
            </a:r>
          </a:p>
          <a:p>
            <a:pPr lvl="1"/>
            <a:r>
              <a:rPr lang="en-CA" dirty="0" smtClean="0"/>
              <a:t>Winnipeg MB R3C 4V4</a:t>
            </a:r>
          </a:p>
          <a:p>
            <a:pPr lvl="1"/>
            <a:r>
              <a:rPr lang="en-CA" dirty="0" smtClean="0"/>
              <a:t>Fax: 204-945-2156</a:t>
            </a:r>
          </a:p>
          <a:p>
            <a:pPr lvl="1"/>
            <a:r>
              <a:rPr lang="en-CA" dirty="0" smtClean="0"/>
              <a:t>Tele: 204-945-2013</a:t>
            </a:r>
          </a:p>
          <a:p>
            <a:endParaRPr lang="en-CA" dirty="0" smtClean="0"/>
          </a:p>
          <a:p>
            <a:r>
              <a:rPr lang="en-CA" dirty="0" smtClean="0"/>
              <a:t>Also try Library and Archives Canada</a:t>
            </a:r>
          </a:p>
          <a:p>
            <a:pPr lvl="1">
              <a:buNone/>
            </a:pPr>
            <a:r>
              <a:rPr lang="en-CA" dirty="0" smtClean="0">
                <a:hlinkClick r:id="rId3"/>
              </a:rPr>
              <a:t>www.bac-lac.gc.ca/eng/Pages/home.aspx</a:t>
            </a:r>
            <a:endParaRPr lang="en-CA" dirty="0" smtClean="0"/>
          </a:p>
          <a:p>
            <a:pPr lvl="1">
              <a:buNone/>
            </a:pPr>
            <a:r>
              <a:rPr lang="en-CA" dirty="0" smtClean="0"/>
              <a:t>	Tele: 1-613-996-5115 or 1-866-578-7777</a:t>
            </a:r>
          </a:p>
          <a:p>
            <a:pPr lvl="1"/>
            <a:r>
              <a:rPr lang="en-CA" dirty="0" smtClean="0"/>
              <a:t>Fax: 1-613-995-6274</a:t>
            </a:r>
            <a:r>
              <a:rPr lang="en-CA" dirty="0" smtClean="0"/>
              <a:t>	</a:t>
            </a: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/>
          </a:bodyPr>
          <a:lstStyle/>
          <a:p>
            <a:r>
              <a:rPr lang="en-CA" sz="3100" dirty="0" smtClean="0"/>
              <a:t>Manitoba Research </a:t>
            </a:r>
            <a:r>
              <a:rPr lang="en-CA" sz="3100" dirty="0" smtClean="0"/>
              <a:t>done by Shirley </a:t>
            </a:r>
            <a:r>
              <a:rPr lang="en-CA" sz="3100" dirty="0" err="1" smtClean="0"/>
              <a:t>Kulchyski</a:t>
            </a:r>
            <a:endParaRPr lang="en-CA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421683" cy="39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102295" cy="453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25144"/>
            <a:ext cx="3240360" cy="197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www.geneteka.genealodzy.pl/index.php?lang=eng</a:t>
            </a:r>
            <a:endParaRPr lang="en-CA" dirty="0"/>
          </a:p>
        </p:txBody>
      </p:sp>
      <p:pic>
        <p:nvPicPr>
          <p:cNvPr id="7885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97013"/>
            <a:ext cx="8713788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5076825" y="1196975"/>
            <a:ext cx="287338" cy="1152525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" name="Down Arrow 4"/>
          <p:cNvSpPr/>
          <p:nvPr/>
        </p:nvSpPr>
        <p:spPr>
          <a:xfrm>
            <a:off x="6228184" y="1340768"/>
            <a:ext cx="216024" cy="100811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357313"/>
            <a:ext cx="8594725" cy="4879975"/>
          </a:xfrm>
        </p:spPr>
        <p:txBody>
          <a:bodyPr>
            <a:normAutofit fontScale="77500" lnSpcReduction="2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700" dirty="0" smtClean="0"/>
              <a:t>On line catalogue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700" dirty="0" smtClean="0"/>
              <a:t>Instructional Programs with Speakers</a:t>
            </a:r>
          </a:p>
          <a:p>
            <a:pPr marL="365760" lvl="1" indent="-256032" fontAlgn="auto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  <a:defRPr/>
            </a:pPr>
            <a:r>
              <a:rPr lang="en-US" sz="3700" b="1" dirty="0" smtClean="0">
                <a:hlinkClick r:id="rId2"/>
              </a:rPr>
              <a:t>www.ancestry.com</a:t>
            </a:r>
            <a:endParaRPr lang="en-US" sz="3700" b="1" dirty="0" smtClean="0"/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3800" dirty="0" smtClean="0">
                <a:solidFill>
                  <a:srgbClr val="00B050"/>
                </a:solidFill>
              </a:rPr>
              <a:t>All Winnipeg Libraries</a:t>
            </a:r>
            <a:endParaRPr lang="en-US" sz="2200" dirty="0" smtClean="0">
              <a:solidFill>
                <a:srgbClr val="00B050"/>
              </a:solidFill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300" dirty="0" smtClean="0"/>
              <a:t>Reference sources “How to…..”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300" dirty="0" smtClean="0"/>
              <a:t>Current Educational Programs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300" dirty="0" smtClean="0"/>
              <a:t>Historical &amp; Geographical materials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300" dirty="0" smtClean="0"/>
              <a:t>References on Surnames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300" dirty="0" smtClean="0"/>
              <a:t>References on Illness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300" dirty="0" smtClean="0"/>
              <a:t>Link to Internet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300" dirty="0" smtClean="0"/>
              <a:t>Instructional Seminars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300" dirty="0" smtClean="0"/>
              <a:t>Many more……….</a:t>
            </a:r>
          </a:p>
        </p:txBody>
      </p:sp>
      <p:sp>
        <p:nvSpPr>
          <p:cNvPr id="96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Winnipeg Public </a:t>
            </a:r>
            <a:r>
              <a:rPr lang="en-US" dirty="0"/>
              <a:t>Library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88639"/>
            <a:ext cx="8740806" cy="792089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http://wpl.winnipeg.ca/library/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098720" cy="33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437112"/>
            <a:ext cx="622357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6"/>
          <p:cNvSpPr/>
          <p:nvPr/>
        </p:nvSpPr>
        <p:spPr>
          <a:xfrm>
            <a:off x="5364088" y="2780928"/>
            <a:ext cx="864096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Down Arrow 7"/>
          <p:cNvSpPr/>
          <p:nvPr/>
        </p:nvSpPr>
        <p:spPr>
          <a:xfrm>
            <a:off x="3131840" y="4653136"/>
            <a:ext cx="360040" cy="10801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r="70328" b="78850"/>
          <a:stretch>
            <a:fillRect/>
          </a:stretch>
        </p:blipFill>
        <p:spPr bwMode="auto">
          <a:xfrm>
            <a:off x="5724128" y="3212976"/>
            <a:ext cx="285151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861048"/>
            <a:ext cx="2736304" cy="58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686800" cy="5400675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en-CA" sz="4000" smtClean="0"/>
              <a:t>Available at:</a:t>
            </a:r>
            <a:endParaRPr lang="en-CA" sz="2000" smtClean="0"/>
          </a:p>
          <a:p>
            <a:r>
              <a:rPr lang="en-CA" sz="3700" smtClean="0"/>
              <a:t>All Winnipeg Libraries</a:t>
            </a:r>
          </a:p>
          <a:p>
            <a:r>
              <a:rPr lang="en-CA" sz="3700" smtClean="0"/>
              <a:t>Manitoba Genealogical Society</a:t>
            </a:r>
          </a:p>
          <a:p>
            <a:r>
              <a:rPr lang="en-CA" sz="3700" smtClean="0"/>
              <a:t>Centre du Patrimoine-Provencher</a:t>
            </a:r>
          </a:p>
          <a:p>
            <a:r>
              <a:rPr lang="en-CA" sz="3700" smtClean="0"/>
              <a:t>LDS Library, Dalhousie Drive</a:t>
            </a:r>
          </a:p>
          <a:p>
            <a:pPr algn="ctr">
              <a:buFont typeface="Wingdings 3" pitchFamily="18" charset="2"/>
              <a:buNone/>
            </a:pPr>
            <a:endParaRPr lang="en-CA" sz="400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>
              <a:buFont typeface="Wingdings 3" pitchFamily="18" charset="2"/>
              <a:buNone/>
            </a:pPr>
            <a:r>
              <a:rPr lang="en-CA" sz="4000" smtClean="0">
                <a:solidFill>
                  <a:srgbClr val="0070C0"/>
                </a:solidFill>
                <a:latin typeface="Monotype Corsiva" pitchFamily="66" charset="0"/>
              </a:rPr>
              <a:t>Free: once in a lifetime14 day trial</a:t>
            </a:r>
          </a:p>
          <a:p>
            <a:endParaRPr lang="en-CA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>
                <a:solidFill>
                  <a:srgbClr val="FF0000"/>
                </a:solidFill>
              </a:rPr>
              <a:t>www.ancestry.com</a:t>
            </a:r>
            <a:endParaRPr lang="en-C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1513" cy="12684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www.ancestry.ca/</a:t>
            </a:r>
            <a:br>
              <a:rPr lang="en-US" dirty="0" smtClean="0"/>
            </a:br>
            <a:r>
              <a:rPr lang="en-US" sz="2800" dirty="0" smtClean="0"/>
              <a:t>Select Search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5148064" cy="336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>
            <a:off x="755576" y="3212976"/>
            <a:ext cx="216024" cy="43204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052736"/>
            <a:ext cx="4835999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6732240" y="5589240"/>
            <a:ext cx="288032" cy="64807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Ancestry – Public Member Trees</a:t>
            </a:r>
            <a:endParaRPr lang="en-C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5904656" cy="120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04864"/>
            <a:ext cx="8907488" cy="22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b="20877"/>
          <a:stretch>
            <a:fillRect/>
          </a:stretch>
        </p:blipFill>
        <p:spPr bwMode="auto">
          <a:xfrm>
            <a:off x="1547664" y="4374263"/>
            <a:ext cx="5688632" cy="248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31224" cy="85169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Select Ontario, Enter</a:t>
            </a:r>
            <a:br>
              <a:rPr lang="en-CA" dirty="0" smtClean="0"/>
            </a:br>
            <a:r>
              <a:rPr lang="en-CA" dirty="0" smtClean="0"/>
              <a:t>See More About Ontario, Enter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28725"/>
            <a:ext cx="7632848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CA" sz="3000" dirty="0" smtClean="0"/>
              <a:t>Go to Search,</a:t>
            </a:r>
            <a:br>
              <a:rPr lang="en-CA" sz="3000" dirty="0" smtClean="0"/>
            </a:br>
            <a:r>
              <a:rPr lang="en-CA" sz="3000" dirty="0" smtClean="0"/>
              <a:t>Select Europe, England, Gloucestershire</a:t>
            </a:r>
            <a:endParaRPr lang="en-CA" sz="3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412776"/>
            <a:ext cx="5311527" cy="66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3143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293096"/>
            <a:ext cx="5076056" cy="43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420888"/>
            <a:ext cx="5256584" cy="160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5085184"/>
            <a:ext cx="5296669" cy="124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507413" cy="16398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Arial" charset="0"/>
              </a:rPr>
              <a:t>Birth Marriage Death BMDs – </a:t>
            </a:r>
            <a:r>
              <a:rPr lang="en-US" sz="3600" dirty="0" smtClean="0">
                <a:solidFill>
                  <a:srgbClr val="FF0000"/>
                </a:solidFill>
                <a:latin typeface="Arial" charset="0"/>
              </a:rPr>
              <a:t>Free Index</a:t>
            </a:r>
            <a:r>
              <a:rPr lang="en-US" sz="3600" dirty="0" smtClean="0">
                <a:latin typeface="Arial" charset="0"/>
              </a:rPr>
              <a:t/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England &amp; Wales from 1837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www.freebmd.org.uk/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44824"/>
            <a:ext cx="466456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10416"/>
            <a:ext cx="4036277" cy="423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22443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latin typeface="Arial" charset="0"/>
              </a:rPr>
              <a:t>Scotland: Birth Marriage Death Census Wills </a:t>
            </a:r>
            <a:br>
              <a:rPr lang="en-US" sz="3200" dirty="0" smtClean="0">
                <a:latin typeface="Arial" charset="0"/>
              </a:rPr>
            </a:br>
            <a:r>
              <a:rPr lang="en-US" sz="3200" dirty="0" smtClean="0">
                <a:latin typeface="Arial" charset="0"/>
              </a:rPr>
              <a:t>from 1553 – Pay per view</a:t>
            </a:r>
            <a:r>
              <a:rPr lang="en-US" sz="3600" dirty="0" smtClean="0">
                <a:latin typeface="Arial" charset="0"/>
              </a:rPr>
              <a:t/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solidFill>
                  <a:schemeClr val="hlink"/>
                </a:solidFill>
                <a:latin typeface="Arial" charset="0"/>
              </a:rPr>
              <a:t>www.scotlandspeople.gov.uk</a:t>
            </a:r>
            <a:r>
              <a:rPr lang="en-US" sz="3600" dirty="0" smtClean="0">
                <a:solidFill>
                  <a:schemeClr val="hlink"/>
                </a:solidFill>
              </a:rPr>
              <a:t>/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38" y="1628800"/>
            <a:ext cx="877075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08512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C00000"/>
                </a:solidFill>
              </a:rPr>
              <a:t>Shift ?</a:t>
            </a:r>
            <a:r>
              <a:rPr lang="en-CA" dirty="0" smtClean="0"/>
              <a:t> for ONE missing letter</a:t>
            </a:r>
          </a:p>
          <a:p>
            <a:pPr lvl="1"/>
            <a:r>
              <a:rPr lang="en-CA" dirty="0" smtClean="0"/>
              <a:t>e.g.  </a:t>
            </a:r>
            <a:r>
              <a:rPr lang="en-CA" dirty="0" err="1" smtClean="0"/>
              <a:t>Co</a:t>
            </a:r>
            <a:r>
              <a:rPr lang="en-CA" dirty="0" err="1" smtClean="0">
                <a:solidFill>
                  <a:srgbClr val="C00000"/>
                </a:solidFill>
              </a:rPr>
              <a:t>?</a:t>
            </a:r>
            <a:r>
              <a:rPr lang="en-CA" dirty="0" err="1" smtClean="0"/>
              <a:t>k</a:t>
            </a:r>
            <a:r>
              <a:rPr lang="en-CA" dirty="0" smtClean="0"/>
              <a:t>  for Cook</a:t>
            </a:r>
          </a:p>
          <a:p>
            <a:r>
              <a:rPr lang="en-CA" dirty="0" smtClean="0">
                <a:solidFill>
                  <a:srgbClr val="C00000"/>
                </a:solidFill>
              </a:rPr>
              <a:t>Shift *</a:t>
            </a:r>
            <a:r>
              <a:rPr lang="en-CA" dirty="0" smtClean="0"/>
              <a:t> for up to 3 missing letters in a word</a:t>
            </a:r>
          </a:p>
          <a:p>
            <a:pPr lvl="1"/>
            <a:r>
              <a:rPr lang="en-CA" dirty="0" smtClean="0"/>
              <a:t>e.g.  Co</a:t>
            </a:r>
            <a:r>
              <a:rPr lang="en-CA" dirty="0" smtClean="0">
                <a:solidFill>
                  <a:srgbClr val="C00000"/>
                </a:solidFill>
              </a:rPr>
              <a:t>*</a:t>
            </a:r>
            <a:r>
              <a:rPr lang="en-CA" dirty="0" smtClean="0"/>
              <a:t>k</a:t>
            </a:r>
            <a:r>
              <a:rPr lang="en-CA" dirty="0" smtClean="0">
                <a:solidFill>
                  <a:srgbClr val="C00000"/>
                </a:solidFill>
              </a:rPr>
              <a:t>*</a:t>
            </a:r>
            <a:r>
              <a:rPr lang="en-CA" dirty="0" smtClean="0"/>
              <a:t>  for Cooke</a:t>
            </a:r>
          </a:p>
          <a:p>
            <a:pPr lvl="1"/>
            <a:r>
              <a:rPr lang="en-CA" dirty="0" smtClean="0"/>
              <a:t>e.g.  G</a:t>
            </a:r>
            <a:r>
              <a:rPr lang="en-CA" dirty="0" smtClean="0">
                <a:solidFill>
                  <a:srgbClr val="C00000"/>
                </a:solidFill>
              </a:rPr>
              <a:t>*</a:t>
            </a:r>
            <a:r>
              <a:rPr lang="en-CA" dirty="0" smtClean="0"/>
              <a:t>l</a:t>
            </a:r>
            <a:r>
              <a:rPr lang="en-CA" dirty="0" smtClean="0">
                <a:solidFill>
                  <a:srgbClr val="C00000"/>
                </a:solidFill>
              </a:rPr>
              <a:t>*</a:t>
            </a:r>
            <a:r>
              <a:rPr lang="en-CA" dirty="0" err="1" smtClean="0"/>
              <a:t>nz</a:t>
            </a:r>
            <a:r>
              <a:rPr lang="en-CA" dirty="0" smtClean="0">
                <a:solidFill>
                  <a:srgbClr val="C00000"/>
                </a:solidFill>
              </a:rPr>
              <a:t>*</a:t>
            </a:r>
            <a:r>
              <a:rPr lang="en-CA" dirty="0" err="1" smtClean="0"/>
              <a:t>wski</a:t>
            </a:r>
            <a:r>
              <a:rPr lang="en-CA" dirty="0" smtClean="0"/>
              <a:t>   for </a:t>
            </a:r>
            <a:r>
              <a:rPr lang="en-CA" dirty="0" err="1" smtClean="0"/>
              <a:t>Galenzowski</a:t>
            </a:r>
            <a:endParaRPr lang="en-CA" dirty="0" smtClean="0"/>
          </a:p>
          <a:p>
            <a:r>
              <a:rPr lang="en-CA" dirty="0" smtClean="0"/>
              <a:t>Do not use </a:t>
            </a:r>
            <a:r>
              <a:rPr lang="en-CA" dirty="0" smtClean="0">
                <a:solidFill>
                  <a:srgbClr val="FF0000"/>
                </a:solidFill>
              </a:rPr>
              <a:t>Wild Cards </a:t>
            </a:r>
            <a:r>
              <a:rPr lang="en-CA" dirty="0" smtClean="0"/>
              <a:t>and </a:t>
            </a:r>
            <a:r>
              <a:rPr lang="en-CA" dirty="0" smtClean="0">
                <a:solidFill>
                  <a:srgbClr val="FF0000"/>
                </a:solidFill>
              </a:rPr>
              <a:t>Variants</a:t>
            </a:r>
            <a:r>
              <a:rPr lang="en-CA" dirty="0" smtClean="0"/>
              <a:t> in the same search e.g. </a:t>
            </a:r>
            <a:r>
              <a:rPr lang="en-CA" dirty="0" err="1" smtClean="0"/>
              <a:t>Findmypast</a:t>
            </a:r>
            <a:endParaRPr lang="en-CA" dirty="0" smtClean="0"/>
          </a:p>
          <a:p>
            <a:r>
              <a:rPr lang="en-CA" dirty="0" smtClean="0"/>
              <a:t>Enter place </a:t>
            </a:r>
          </a:p>
          <a:p>
            <a:r>
              <a:rPr lang="en-CA" dirty="0" smtClean="0"/>
              <a:t>Enter time period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 Using Wild Cards When Searching Problem Ancestors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649"/>
            <a:ext cx="8002587" cy="100811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latin typeface="Arial" charset="0"/>
              </a:rPr>
              <a:t>National Archives Dublin</a:t>
            </a:r>
            <a:br>
              <a:rPr lang="en-US" sz="3200" dirty="0" smtClean="0">
                <a:latin typeface="Arial" charset="0"/>
              </a:rPr>
            </a:br>
            <a:r>
              <a:rPr lang="en-CA" sz="2800" dirty="0" smtClean="0">
                <a:hlinkClick r:id="rId2"/>
              </a:rPr>
              <a:t>Genealogy (nationalarchives.ie)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64436"/>
            <a:ext cx="7128792" cy="537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Public Record Office Northern Ireland</a:t>
            </a:r>
            <a:br>
              <a:rPr lang="en-CA" dirty="0" smtClean="0"/>
            </a:br>
            <a:r>
              <a:rPr lang="en-CA" sz="2800" dirty="0" smtClean="0">
                <a:hlinkClick r:id="rId2"/>
              </a:rPr>
              <a:t> Family and local history records | </a:t>
            </a:r>
            <a:r>
              <a:rPr lang="en-CA" sz="2800" dirty="0" err="1" smtClean="0">
                <a:hlinkClick r:id="rId2"/>
              </a:rPr>
              <a:t>nidirect</a:t>
            </a:r>
            <a:endParaRPr lang="en-CA" sz="3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8496944" cy="52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www.findmypast.co.uk/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8136904" cy="588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CA" dirty="0" smtClean="0"/>
              <a:t>Newspapers</a:t>
            </a:r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525986" cy="508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094660"/>
            <a:ext cx="6192688" cy="82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916832"/>
            <a:ext cx="62007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6054102"/>
            <a:ext cx="6228184" cy="80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Free </a:t>
            </a:r>
            <a:r>
              <a:rPr lang="en-CA" dirty="0" err="1" smtClean="0"/>
              <a:t>Reg</a:t>
            </a:r>
            <a:r>
              <a:rPr lang="en-CA" dirty="0" smtClean="0"/>
              <a:t>  BMDs from Church Records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www.freereg.org.uk</a:t>
            </a:r>
            <a:endParaRPr lang="en-CA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941168"/>
            <a:ext cx="6387455" cy="180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4162304" cy="323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4457006" cy="360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www.dustydocs.com</a:t>
            </a:r>
            <a:endParaRPr lang="en-C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52078"/>
            <a:ext cx="6426659" cy="590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www.genuki.org.uk/</a:t>
            </a:r>
            <a:endParaRPr lang="en-C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484784"/>
            <a:ext cx="878497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785938"/>
            <a:ext cx="8472487" cy="3857625"/>
          </a:xfrm>
        </p:spPr>
        <p:txBody>
          <a:bodyPr/>
          <a:lstStyle/>
          <a:p>
            <a:r>
              <a:rPr lang="en-US" smtClean="0"/>
              <a:t>Location of cities, towns, addresses</a:t>
            </a:r>
          </a:p>
          <a:p>
            <a:r>
              <a:rPr lang="en-US" smtClean="0"/>
              <a:t>Major roads between towns and villages</a:t>
            </a:r>
          </a:p>
          <a:p>
            <a:r>
              <a:rPr lang="en-US" smtClean="0"/>
              <a:t>Location of farms, manors or property</a:t>
            </a:r>
          </a:p>
          <a:p>
            <a:r>
              <a:rPr lang="en-US" smtClean="0"/>
              <a:t>Estate maps indicates local tenants</a:t>
            </a:r>
          </a:p>
          <a:p>
            <a:r>
              <a:rPr lang="en-US" smtClean="0"/>
              <a:t>Tithe maps show the amount owed to the parish incumbent</a:t>
            </a:r>
          </a:p>
          <a:p>
            <a:r>
              <a:rPr lang="en-US" smtClean="0"/>
              <a:t>Political boundaries, parish boundaries</a:t>
            </a:r>
          </a:p>
        </p:txBody>
      </p:sp>
      <p:sp>
        <p:nvSpPr>
          <p:cNvPr id="1174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50913" y="277813"/>
            <a:ext cx="4108450" cy="746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solidFill>
                  <a:schemeClr val="folHlink"/>
                </a:solidFill>
              </a:rPr>
              <a:t>Maps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260407" cy="71998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4000" dirty="0" smtClean="0">
                <a:hlinkClick r:id="rId2"/>
              </a:rPr>
              <a:t>West Prussia 1882 | FEEFHS</a:t>
            </a:r>
            <a:endParaRPr lang="en-US" sz="4000" dirty="0">
              <a:solidFill>
                <a:schemeClr val="folHlin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723786" cy="396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033069"/>
            <a:ext cx="4746898" cy="362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850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folHlink"/>
                </a:solidFill>
              </a:rPr>
              <a:t>http://maps.google.ca/</a:t>
            </a:r>
            <a:endParaRPr lang="en-US" dirty="0">
              <a:solidFill>
                <a:schemeClr val="folHlink"/>
              </a:solidFill>
            </a:endParaRP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8799513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04664"/>
            <a:ext cx="5904656" cy="619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6156176" y="1844824"/>
            <a:ext cx="2880320" cy="3960440"/>
          </a:xfrm>
        </p:spPr>
        <p:txBody>
          <a:bodyPr/>
          <a:lstStyle/>
          <a:p>
            <a:r>
              <a:rPr lang="en-CA" dirty="0" smtClean="0"/>
              <a:t>Add a Country to the Collection Title or</a:t>
            </a:r>
          </a:p>
          <a:p>
            <a:r>
              <a:rPr lang="en-CA" dirty="0" smtClean="0"/>
              <a:t>Select Browse All Published Collections</a:t>
            </a:r>
            <a:endParaRPr lang="en-CA" dirty="0"/>
          </a:p>
        </p:txBody>
      </p:sp>
      <p:sp>
        <p:nvSpPr>
          <p:cNvPr id="15" name="Down Arrow 14"/>
          <p:cNvSpPr/>
          <p:nvPr/>
        </p:nvSpPr>
        <p:spPr>
          <a:xfrm>
            <a:off x="1619672" y="5589240"/>
            <a:ext cx="216024" cy="43204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Old Maps</a:t>
            </a:r>
            <a:br>
              <a:rPr lang="en-CA" dirty="0" smtClean="0"/>
            </a:br>
            <a:r>
              <a:rPr lang="en-CA" dirty="0" smtClean="0"/>
              <a:t>www.old-maps.co.uk/#/</a:t>
            </a:r>
            <a:endParaRPr lang="en-CA" dirty="0"/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3" y="1557338"/>
            <a:ext cx="85407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Parish Maps</a:t>
            </a:r>
            <a:br>
              <a:rPr lang="en-CA" dirty="0" smtClean="0"/>
            </a:br>
            <a:r>
              <a:rPr lang="en-CA" sz="2800" dirty="0" smtClean="0"/>
              <a:t>www.genuki.org.uk/sites/default/files/media/colin_hinson/YKS/YRY/Maps/NRYparishes.png</a:t>
            </a:r>
            <a:endParaRPr lang="en-CA" sz="2600" dirty="0"/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3688"/>
            <a:ext cx="91440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492500" y="5084763"/>
            <a:ext cx="1295400" cy="431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937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solidFill>
                  <a:schemeClr val="folHlink"/>
                </a:solidFill>
              </a:rPr>
              <a:t>Estate Map</a:t>
            </a:r>
          </a:p>
        </p:txBody>
      </p:sp>
      <p:pic>
        <p:nvPicPr>
          <p:cNvPr id="14338" name="Picture 2" descr="IMG_0514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5241" t="8730" b="14449"/>
          <a:stretch>
            <a:fillRect/>
          </a:stretch>
        </p:blipFill>
        <p:spPr bwMode="auto">
          <a:xfrm>
            <a:off x="251520" y="1196752"/>
            <a:ext cx="866515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1561" y="645333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BRO </a:t>
            </a:r>
            <a:r>
              <a:rPr lang="en-US" dirty="0" smtClean="0"/>
              <a:t>DEC </a:t>
            </a:r>
            <a:r>
              <a:rPr lang="en-US" dirty="0" smtClean="0"/>
              <a:t>E 13</a:t>
            </a:r>
            <a:endParaRPr lang="en-C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714500"/>
            <a:ext cx="8501063" cy="4357688"/>
          </a:xfrm>
        </p:spPr>
        <p:txBody>
          <a:bodyPr/>
          <a:lstStyle/>
          <a:p>
            <a:r>
              <a:rPr lang="en-US" smtClean="0"/>
              <a:t>No antibiotics - infectious diseases were the killers</a:t>
            </a:r>
          </a:p>
          <a:p>
            <a:r>
              <a:rPr lang="en-US" smtClean="0"/>
              <a:t>Mothers died of childbed fever</a:t>
            </a:r>
          </a:p>
          <a:p>
            <a:r>
              <a:rPr lang="en-US" smtClean="0"/>
              <a:t>No ASA, no Tylenol</a:t>
            </a:r>
          </a:p>
          <a:p>
            <a:r>
              <a:rPr lang="en-US" smtClean="0"/>
              <a:t>Herbal remedies and metallic salts were common</a:t>
            </a:r>
          </a:p>
          <a:p>
            <a:r>
              <a:rPr lang="en-US" smtClean="0"/>
              <a:t>Children were given Opium to make them sleep</a:t>
            </a:r>
          </a:p>
        </p:txBody>
      </p:sp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675687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What happened if you were sick?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3413"/>
            <a:ext cx="8229600" cy="4192587"/>
          </a:xfrm>
        </p:spPr>
        <p:txBody>
          <a:bodyPr/>
          <a:lstStyle/>
          <a:p>
            <a:r>
              <a:rPr lang="en-US" smtClean="0"/>
              <a:t>Physical/Clinical</a:t>
            </a:r>
          </a:p>
          <a:p>
            <a:pPr lvl="1"/>
            <a:r>
              <a:rPr lang="en-US" smtClean="0"/>
              <a:t>Blood Letting &amp; Cupping</a:t>
            </a:r>
          </a:p>
          <a:p>
            <a:pPr lvl="1"/>
            <a:r>
              <a:rPr lang="en-US" smtClean="0"/>
              <a:t>Restraint</a:t>
            </a:r>
          </a:p>
          <a:p>
            <a:pPr lvl="1"/>
            <a:r>
              <a:rPr lang="en-US" smtClean="0"/>
              <a:t>Amputation</a:t>
            </a:r>
          </a:p>
          <a:p>
            <a:pPr lvl="1">
              <a:buFont typeface="Verdana" pitchFamily="34" charset="0"/>
              <a:buNone/>
            </a:pPr>
            <a:endParaRPr lang="en-US" smtClean="0"/>
          </a:p>
          <a:p>
            <a:r>
              <a:rPr lang="en-US" smtClean="0"/>
              <a:t>Chemical</a:t>
            </a:r>
          </a:p>
          <a:p>
            <a:pPr lvl="1"/>
            <a:r>
              <a:rPr lang="en-US" smtClean="0"/>
              <a:t>Remove &amp; Eliminate Cause</a:t>
            </a:r>
          </a:p>
          <a:p>
            <a:pPr lvl="1"/>
            <a:r>
              <a:rPr lang="en-US" smtClean="0"/>
              <a:t>Symptomatic Treatment</a:t>
            </a:r>
          </a:p>
        </p:txBody>
      </p:sp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Approaches to Therapy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751013"/>
            <a:ext cx="8329612" cy="4392612"/>
          </a:xfrm>
        </p:spPr>
        <p:txBody>
          <a:bodyPr/>
          <a:lstStyle/>
          <a:p>
            <a:r>
              <a:rPr lang="en-US" sz="3600" smtClean="0"/>
              <a:t>Tincture of opium [solution of opium in alcohol]</a:t>
            </a:r>
          </a:p>
          <a:p>
            <a:r>
              <a:rPr lang="en-US" sz="3600" smtClean="0"/>
              <a:t>Major pain reducing drug of the nineteenth century</a:t>
            </a:r>
          </a:p>
          <a:p>
            <a:r>
              <a:rPr lang="en-US" sz="3600" smtClean="0"/>
              <a:t>Used to treat cough and diarrhoea</a:t>
            </a:r>
          </a:p>
        </p:txBody>
      </p:sp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Laudanum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Poppy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7338" y="1752600"/>
            <a:ext cx="4284662" cy="4343400"/>
          </a:xfrm>
        </p:spPr>
      </p:pic>
      <p:pic>
        <p:nvPicPr>
          <p:cNvPr id="104451" name="Picture 4" descr="Opium Poppy Capsul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07013" y="1612900"/>
            <a:ext cx="2720975" cy="4262438"/>
          </a:xfrm>
        </p:spPr>
      </p:pic>
      <p:sp>
        <p:nvSpPr>
          <p:cNvPr id="108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Opium Poppy – </a:t>
            </a:r>
            <a:r>
              <a:rPr lang="en-US" sz="4000" i="1"/>
              <a:t>Papaver somniferum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r>
              <a:rPr lang="en-US" smtClean="0"/>
              <a:t>Reported use of foxglove to treat dropsy (1785)</a:t>
            </a:r>
          </a:p>
          <a:p>
            <a:r>
              <a:rPr lang="en-US" smtClean="0"/>
              <a:t>Digoxin &amp; other heart medications isolated in 19</a:t>
            </a:r>
            <a:r>
              <a:rPr lang="en-US" baseline="30000" smtClean="0"/>
              <a:t>th</a:t>
            </a:r>
            <a:r>
              <a:rPr lang="en-US" smtClean="0"/>
              <a:t> century</a:t>
            </a:r>
          </a:p>
          <a:p>
            <a:r>
              <a:rPr lang="en-US" smtClean="0"/>
              <a:t>Digoxin used today as a heart strengthening drug</a:t>
            </a:r>
          </a:p>
        </p:txBody>
      </p:sp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Digoxin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Digital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3900" y="1481138"/>
            <a:ext cx="3505200" cy="4525962"/>
          </a:xfrm>
        </p:spPr>
      </p:pic>
      <p:sp>
        <p:nvSpPr>
          <p:cNvPr id="10547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716463" y="1773238"/>
            <a:ext cx="4176712" cy="4322762"/>
          </a:xfrm>
        </p:spPr>
        <p:txBody>
          <a:bodyPr/>
          <a:lstStyle/>
          <a:p>
            <a:r>
              <a:rPr lang="en-US" sz="3200" smtClean="0"/>
              <a:t>Contains active ingredient Digoxin</a:t>
            </a:r>
          </a:p>
          <a:p>
            <a:r>
              <a:rPr lang="en-US" sz="3200" smtClean="0"/>
              <a:t>Strengthens heart beat</a:t>
            </a:r>
          </a:p>
        </p:txBody>
      </p:sp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2588"/>
            <a:ext cx="7772400" cy="6842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Foxglove - </a:t>
            </a:r>
            <a:r>
              <a:rPr lang="en-US" sz="4000" i="1"/>
              <a:t>Digitalis purpurea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28813"/>
            <a:ext cx="8229600" cy="4078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Infection during childbirth</a:t>
            </a:r>
          </a:p>
          <a:p>
            <a:pPr>
              <a:lnSpc>
                <a:spcPct val="90000"/>
              </a:lnSpc>
            </a:pPr>
            <a:r>
              <a:rPr lang="en-US" smtClean="0"/>
              <a:t>Mother could die a few days after delivery</a:t>
            </a:r>
          </a:p>
          <a:p>
            <a:pPr>
              <a:lnSpc>
                <a:spcPct val="90000"/>
              </a:lnSpc>
            </a:pPr>
            <a:r>
              <a:rPr lang="en-US" smtClean="0"/>
              <a:t>Mother: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more likely to die at a lying in hospital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Less likely to die with a midwife in a rural setting</a:t>
            </a:r>
          </a:p>
          <a:p>
            <a:pPr>
              <a:lnSpc>
                <a:spcPct val="90000"/>
              </a:lnSpc>
            </a:pPr>
            <a:r>
              <a:rPr lang="en-US" smtClean="0"/>
              <a:t>Family left without mother, father often remarried quickly</a:t>
            </a:r>
          </a:p>
          <a:p>
            <a:pPr>
              <a:lnSpc>
                <a:spcPct val="90000"/>
              </a:lnSpc>
            </a:pPr>
            <a:r>
              <a:rPr lang="en-US" smtClean="0"/>
              <a:t>Problem partly solved in late 19</a:t>
            </a:r>
            <a:r>
              <a:rPr lang="en-US" baseline="30000" smtClean="0"/>
              <a:t>th</a:t>
            </a:r>
            <a:r>
              <a:rPr lang="en-US" smtClean="0"/>
              <a:t> century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</p:txBody>
      </p:sp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Puerperal Fever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1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6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Searching for Siblings, Enter last name, Place, Year range &amp; Parents</a:t>
            </a:r>
            <a:endParaRPr lang="en-CA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628775"/>
            <a:ext cx="889476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107950" y="2060575"/>
            <a:ext cx="1295400" cy="1081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" name="Rounded Rectangle 7"/>
          <p:cNvSpPr/>
          <p:nvPr/>
        </p:nvSpPr>
        <p:spPr>
          <a:xfrm>
            <a:off x="107950" y="5516563"/>
            <a:ext cx="1368425" cy="11525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" name="Down Arrow 8"/>
          <p:cNvSpPr/>
          <p:nvPr/>
        </p:nvSpPr>
        <p:spPr>
          <a:xfrm>
            <a:off x="6948488" y="1773238"/>
            <a:ext cx="215900" cy="10080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" name="Down Arrow 9"/>
          <p:cNvSpPr/>
          <p:nvPr/>
        </p:nvSpPr>
        <p:spPr>
          <a:xfrm>
            <a:off x="2195513" y="1773238"/>
            <a:ext cx="288925" cy="10795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05800" cy="4953000"/>
          </a:xfr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</a:rPr>
              <a:t>Quinsy</a:t>
            </a:r>
            <a:r>
              <a:rPr lang="en-US" smtClean="0"/>
              <a:t>, Tonsilitis, Strep Throat</a:t>
            </a:r>
          </a:p>
          <a:p>
            <a:r>
              <a:rPr lang="en-US" smtClean="0">
                <a:solidFill>
                  <a:srgbClr val="C00000"/>
                </a:solidFill>
              </a:rPr>
              <a:t>Phthisis</a:t>
            </a:r>
            <a:r>
              <a:rPr lang="en-US" smtClean="0"/>
              <a:t>, Consumption, Tuberculosis</a:t>
            </a:r>
          </a:p>
          <a:p>
            <a:r>
              <a:rPr lang="en-US" smtClean="0">
                <a:solidFill>
                  <a:srgbClr val="C00000"/>
                </a:solidFill>
              </a:rPr>
              <a:t>Ague</a:t>
            </a:r>
            <a:r>
              <a:rPr lang="en-US" smtClean="0"/>
              <a:t> – Fever particularly malaria</a:t>
            </a:r>
          </a:p>
          <a:p>
            <a:r>
              <a:rPr lang="en-US" smtClean="0">
                <a:solidFill>
                  <a:srgbClr val="C00000"/>
                </a:solidFill>
              </a:rPr>
              <a:t>Clap</a:t>
            </a:r>
            <a:r>
              <a:rPr lang="en-US" smtClean="0"/>
              <a:t> – Gonorrhea</a:t>
            </a:r>
          </a:p>
          <a:p>
            <a:r>
              <a:rPr lang="en-US" smtClean="0">
                <a:solidFill>
                  <a:srgbClr val="C00000"/>
                </a:solidFill>
              </a:rPr>
              <a:t>Devonshire Colic </a:t>
            </a:r>
            <a:r>
              <a:rPr lang="en-US" smtClean="0"/>
              <a:t>– Lead poisoning</a:t>
            </a:r>
          </a:p>
          <a:p>
            <a:r>
              <a:rPr lang="en-US" smtClean="0">
                <a:solidFill>
                  <a:srgbClr val="C00000"/>
                </a:solidFill>
              </a:rPr>
              <a:t>Flux</a:t>
            </a:r>
            <a:r>
              <a:rPr lang="en-US" smtClean="0"/>
              <a:t> – associated with Dysentery</a:t>
            </a:r>
          </a:p>
          <a:p>
            <a:r>
              <a:rPr lang="en-US" smtClean="0">
                <a:solidFill>
                  <a:srgbClr val="C00000"/>
                </a:solidFill>
              </a:rPr>
              <a:t>Screws</a:t>
            </a:r>
            <a:r>
              <a:rPr lang="en-US" smtClean="0"/>
              <a:t> – Rheumatism</a:t>
            </a:r>
          </a:p>
          <a:p>
            <a:r>
              <a:rPr lang="en-US" smtClean="0">
                <a:solidFill>
                  <a:srgbClr val="C00000"/>
                </a:solidFill>
              </a:rPr>
              <a:t>Stone Pox </a:t>
            </a:r>
            <a:r>
              <a:rPr lang="en-US" smtClean="0"/>
              <a:t>- Acne</a:t>
            </a:r>
          </a:p>
          <a:p>
            <a:endParaRPr lang="en-US" smtClean="0"/>
          </a:p>
        </p:txBody>
      </p:sp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Old Terminology - Diseases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14500"/>
            <a:ext cx="8642350" cy="466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>
                <a:solidFill>
                  <a:srgbClr val="C00000"/>
                </a:solidFill>
              </a:rPr>
              <a:t>Epsom Salts </a:t>
            </a:r>
            <a:r>
              <a:rPr lang="en-US" smtClean="0"/>
              <a:t>[Magnesium sulfate]  acts as a purgative or cathatic used for constipation, rheumatism, arthritis &amp; lumbago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rgbClr val="C00000"/>
                </a:solidFill>
              </a:rPr>
              <a:t>Hutchinson’s Pill </a:t>
            </a:r>
            <a:r>
              <a:rPr lang="en-US" smtClean="0"/>
              <a:t>[chalk, opium &amp; mercury] used to treat syphilis (toxic)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rgbClr val="C00000"/>
                </a:solidFill>
              </a:rPr>
              <a:t>Aqua vitae </a:t>
            </a:r>
            <a:r>
              <a:rPr lang="en-US" smtClean="0"/>
              <a:t>[water of life] brandy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rgbClr val="C00000"/>
                </a:solidFill>
              </a:rPr>
              <a:t>Dover’s Powders </a:t>
            </a:r>
            <a:r>
              <a:rPr lang="en-US" smtClean="0"/>
              <a:t>Sedative, Narcotic, Diaphoretic</a:t>
            </a:r>
          </a:p>
        </p:txBody>
      </p:sp>
      <p:sp>
        <p:nvSpPr>
          <p:cNvPr id="111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Old Terminology - Medications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4" descr="BM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2278063" cy="3168650"/>
          </a:xfrm>
        </p:spPr>
      </p:pic>
      <p:sp>
        <p:nvSpPr>
          <p:cNvPr id="1125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964488" cy="70609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Further </a:t>
            </a:r>
            <a:r>
              <a:rPr lang="en-US" dirty="0" smtClean="0"/>
              <a:t>Information Available at MGS</a:t>
            </a:r>
            <a:endParaRPr lang="en-US" dirty="0"/>
          </a:p>
        </p:txBody>
      </p:sp>
      <p:pic>
        <p:nvPicPr>
          <p:cNvPr id="11" name="Picture 3" descr="YFMJ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8538" y="3068638"/>
            <a:ext cx="2517775" cy="3502025"/>
          </a:xfrm>
        </p:spPr>
      </p:pic>
      <p:pic>
        <p:nvPicPr>
          <p:cNvPr id="8" name="Picture 7" descr="HBCA 0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981075"/>
            <a:ext cx="2403475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BCA 00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0700" y="3357563"/>
            <a:ext cx="22733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10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13557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Library </a:t>
            </a:r>
            <a:r>
              <a:rPr lang="en-US" dirty="0" smtClean="0"/>
              <a:t>Catalogue</a:t>
            </a:r>
            <a:br>
              <a:rPr lang="en-US" dirty="0" smtClean="0"/>
            </a:br>
            <a:r>
              <a:rPr lang="en-US" sz="2700" dirty="0" smtClean="0"/>
              <a:t>Search – Catalogue</a:t>
            </a:r>
            <a:br>
              <a:rPr lang="en-US" sz="2700" dirty="0" smtClean="0"/>
            </a:br>
            <a:r>
              <a:rPr lang="en-US" sz="2700" dirty="0" smtClean="0"/>
              <a:t>Select - Keywords</a:t>
            </a:r>
            <a:endParaRPr lang="en-US" sz="27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79388" y="1773238"/>
            <a:ext cx="8888412" cy="49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1187624" y="4221088"/>
            <a:ext cx="1223963" cy="3587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US Social Security Death </a:t>
            </a:r>
            <a:r>
              <a:rPr lang="en-US" sz="4000" dirty="0" smtClean="0"/>
              <a:t>Index</a:t>
            </a:r>
            <a:br>
              <a:rPr lang="en-US" sz="4000" dirty="0" smtClean="0"/>
            </a:br>
            <a:r>
              <a:rPr lang="en-US" sz="2700" dirty="0" smtClean="0"/>
              <a:t>https://familysearch.org/search/collection/1202535</a:t>
            </a:r>
            <a:endParaRPr lang="en-US" sz="27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220072" y="1772816"/>
            <a:ext cx="3744416" cy="2592288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Located on:</a:t>
            </a:r>
          </a:p>
          <a:p>
            <a:pPr lvl="1"/>
            <a:r>
              <a:rPr lang="en-CA" dirty="0" err="1" smtClean="0"/>
              <a:t>Familysearch</a:t>
            </a:r>
            <a:endParaRPr lang="en-CA" dirty="0" smtClean="0"/>
          </a:p>
          <a:p>
            <a:pPr lvl="2"/>
            <a:r>
              <a:rPr lang="en-CA" dirty="0" smtClean="0"/>
              <a:t>To February 2014</a:t>
            </a:r>
          </a:p>
          <a:p>
            <a:pPr lvl="1"/>
            <a:r>
              <a:rPr lang="en-CA" dirty="0" smtClean="0"/>
              <a:t>Ancestry..........</a:t>
            </a:r>
          </a:p>
          <a:p>
            <a:pPr lvl="2">
              <a:buNone/>
            </a:pPr>
            <a:r>
              <a:rPr lang="en-CA" dirty="0" smtClean="0"/>
              <a:t>	To </a:t>
            </a:r>
            <a:r>
              <a:rPr lang="en-CA" dirty="0" smtClean="0"/>
              <a:t>March </a:t>
            </a:r>
            <a:r>
              <a:rPr lang="en-CA" dirty="0" smtClean="0"/>
              <a:t>2014</a:t>
            </a:r>
          </a:p>
          <a:p>
            <a:pPr lvl="1"/>
            <a:r>
              <a:rPr lang="en-CA" dirty="0" err="1" smtClean="0"/>
              <a:t>Findmypast</a:t>
            </a:r>
            <a:r>
              <a:rPr lang="en-CA" dirty="0" smtClean="0"/>
              <a:t>..........</a:t>
            </a:r>
            <a:endParaRPr lang="en-CA" dirty="0" smtClean="0"/>
          </a:p>
          <a:p>
            <a:pPr lvl="2">
              <a:buNone/>
            </a:pPr>
            <a:r>
              <a:rPr lang="en-CA" dirty="0" smtClean="0"/>
              <a:t>	To 2012</a:t>
            </a:r>
            <a:endParaRPr lang="en-CA" dirty="0" smtClean="0"/>
          </a:p>
          <a:p>
            <a:pPr lvl="2">
              <a:buNone/>
            </a:pPr>
            <a:r>
              <a:rPr lang="en-CA" dirty="0" smtClean="0"/>
              <a:t>	</a:t>
            </a:r>
            <a:endParaRPr lang="en-CA" dirty="0" smtClean="0"/>
          </a:p>
          <a:p>
            <a:pPr lvl="2">
              <a:buNone/>
            </a:pPr>
            <a:r>
              <a:rPr lang="en-CA" dirty="0" smtClean="0"/>
              <a:t>	</a:t>
            </a:r>
            <a:endParaRPr lang="en-CA" dirty="0" smtClean="0"/>
          </a:p>
          <a:p>
            <a:pPr lvl="1"/>
            <a:endParaRPr lang="en-C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79512" y="1268760"/>
            <a:ext cx="4732469" cy="357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995936" y="4437112"/>
            <a:ext cx="4896544" cy="19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27708</TotalTime>
  <Words>1173</Words>
  <Application>Microsoft Office PowerPoint</Application>
  <PresentationFormat>On-screen Show (4:3)</PresentationFormat>
  <Paragraphs>297</Paragraphs>
  <Slides>72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Concourse</vt:lpstr>
      <vt:lpstr> Introduction to Genealogy Session 2  Genealogical Resources </vt:lpstr>
      <vt:lpstr>Topics To Consider</vt:lpstr>
      <vt:lpstr>Explore this Site - Free https://familysearch.org/</vt:lpstr>
      <vt:lpstr>Slide 4</vt:lpstr>
      <vt:lpstr>Consider Using Wild Cards When Searching Problem Ancestors</vt:lpstr>
      <vt:lpstr>Slide 6</vt:lpstr>
      <vt:lpstr>Searching for Siblings, Enter last name, Place, Year range &amp; Parents</vt:lpstr>
      <vt:lpstr>Library Catalogue Search – Catalogue Select - Keywords</vt:lpstr>
      <vt:lpstr>US Social Security Death Index https://familysearch.org/search/collection/1202535</vt:lpstr>
      <vt:lpstr>Search - Books</vt:lpstr>
      <vt:lpstr>Home – Search –Wiki - Ireland</vt:lpstr>
      <vt:lpstr>https://familysearch.org/wiki/en/Belgium_Genealogy</vt:lpstr>
      <vt:lpstr>Meyers Gazeteer  Meyers Gazetteer - An online, searchable version with historical maps</vt:lpstr>
      <vt:lpstr>Library &amp; Archives Canada  http://www.bac-lac.gc.ca/eng/Pages/home.aspx</vt:lpstr>
      <vt:lpstr>Databases on LAC</vt:lpstr>
      <vt:lpstr>Immigration &amp; Citizenship</vt:lpstr>
      <vt:lpstr>Naturalization Records</vt:lpstr>
      <vt:lpstr>Military Records - World War I</vt:lpstr>
      <vt:lpstr>www.bac-lac.gc.ca/eng/discover/aboriginal-heritage/metis/Pages/metis-genealogy.aspx</vt:lpstr>
      <vt:lpstr>Métis Scrip Records</vt:lpstr>
      <vt:lpstr>National Registration – 1940 www5.statcan.gc.ca/olc-cel/olc.action?ObjId=93C0006&amp;ObjType=22&amp;lang=en&amp;limit=0</vt:lpstr>
      <vt:lpstr>Census Availability</vt:lpstr>
      <vt:lpstr>Automated Genealogy - Free http://automatedgenealogy.com/</vt:lpstr>
      <vt:lpstr>French and Métis Genealogy</vt:lpstr>
      <vt:lpstr>http://shsb.mb.ca/genealogie</vt:lpstr>
      <vt:lpstr>Check out the Local Genealogical Society www.ogs.on.ca/</vt:lpstr>
      <vt:lpstr>www.uelac.org/</vt:lpstr>
      <vt:lpstr>Archives Manitoba</vt:lpstr>
      <vt:lpstr>Winnipeg Estate Index – 1870-1984 Manitoba Estate File Index | Manitoba Estate Files | Archives of Manitoba (gov.mb.ca)</vt:lpstr>
      <vt:lpstr>Court Registry System https://web43.gov.mb.ca/Registry/NameSearch</vt:lpstr>
      <vt:lpstr>Hudson’s Bay Company Archives www.gov.mb.ca/chc/archives/hbca/index.html</vt:lpstr>
      <vt:lpstr> www.gov.mb.ca/chc/archives/hbca/biographical/index.html </vt:lpstr>
      <vt:lpstr>www.mbgenealogy.com/</vt:lpstr>
      <vt:lpstr>Manitoba Genealogical Society www.mbgenealogy.com/</vt:lpstr>
      <vt:lpstr>Henderson’s Directory</vt:lpstr>
      <vt:lpstr> LDS Library </vt:lpstr>
      <vt:lpstr>East European Genealogy</vt:lpstr>
      <vt:lpstr>East European Genealogical Society www.eegsociety.org/Home.aspx</vt:lpstr>
      <vt:lpstr>Manitoba Research done by Shirley Kulchyski</vt:lpstr>
      <vt:lpstr>www.geneteka.genealodzy.pl/index.php?lang=eng</vt:lpstr>
      <vt:lpstr>Winnipeg Public Library</vt:lpstr>
      <vt:lpstr>http://wpl.winnipeg.ca/library/</vt:lpstr>
      <vt:lpstr>www.ancestry.com</vt:lpstr>
      <vt:lpstr>www.ancestry.ca/ Select Search</vt:lpstr>
      <vt:lpstr>Ancestry – Public Member Trees</vt:lpstr>
      <vt:lpstr>Select Ontario, Enter See More About Ontario, Enter</vt:lpstr>
      <vt:lpstr>Go to Search, Select Europe, England, Gloucestershire</vt:lpstr>
      <vt:lpstr>Birth Marriage Death BMDs – Free Index England &amp; Wales from 1837 www.freebmd.org.uk/</vt:lpstr>
      <vt:lpstr>Scotland: Birth Marriage Death Census Wills  from 1553 – Pay per view www.scotlandspeople.gov.uk/</vt:lpstr>
      <vt:lpstr>National Archives Dublin Genealogy (nationalarchives.ie)</vt:lpstr>
      <vt:lpstr>Public Record Office Northern Ireland  Family and local history records | nidirect</vt:lpstr>
      <vt:lpstr>www.findmypast.co.uk/</vt:lpstr>
      <vt:lpstr>Newspapers</vt:lpstr>
      <vt:lpstr>Free Reg  BMDs from Church Records www.freereg.org.uk</vt:lpstr>
      <vt:lpstr>www.dustydocs.com</vt:lpstr>
      <vt:lpstr>www.genuki.org.uk/</vt:lpstr>
      <vt:lpstr>Maps</vt:lpstr>
      <vt:lpstr>West Prussia 1882 | FEEFHS</vt:lpstr>
      <vt:lpstr>http://maps.google.ca/</vt:lpstr>
      <vt:lpstr>Old Maps www.old-maps.co.uk/#/</vt:lpstr>
      <vt:lpstr>Parish Maps www.genuki.org.uk/sites/default/files/media/colin_hinson/YKS/YRY/Maps/NRYparishes.png</vt:lpstr>
      <vt:lpstr>Estate Map</vt:lpstr>
      <vt:lpstr>What happened if you were sick?</vt:lpstr>
      <vt:lpstr>Approaches to Therapy</vt:lpstr>
      <vt:lpstr>Laudanum</vt:lpstr>
      <vt:lpstr>Opium Poppy – Papaver somniferum</vt:lpstr>
      <vt:lpstr>Digoxin</vt:lpstr>
      <vt:lpstr>Foxglove - Digitalis purpurea</vt:lpstr>
      <vt:lpstr>Puerperal Fever</vt:lpstr>
      <vt:lpstr>Old Terminology - Diseases</vt:lpstr>
      <vt:lpstr>Old Terminology - Medications</vt:lpstr>
      <vt:lpstr>Further Information Available at MGS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Genealogy Session 2  Genealogical Resources</dc:title>
  <dc:creator>User</dc:creator>
  <cp:lastModifiedBy>User</cp:lastModifiedBy>
  <cp:revision>70</cp:revision>
  <dcterms:created xsi:type="dcterms:W3CDTF">2016-11-05T16:53:48Z</dcterms:created>
  <dcterms:modified xsi:type="dcterms:W3CDTF">2021-03-18T19:46:55Z</dcterms:modified>
</cp:coreProperties>
</file>